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43"/>
  </p:notesMasterIdLst>
  <p:sldIdLst>
    <p:sldId id="497" r:id="rId3"/>
    <p:sldId id="257" r:id="rId4"/>
    <p:sldId id="337" r:id="rId5"/>
    <p:sldId id="259" r:id="rId6"/>
    <p:sldId id="287" r:id="rId7"/>
    <p:sldId id="333" r:id="rId8"/>
    <p:sldId id="367" r:id="rId9"/>
    <p:sldId id="334" r:id="rId10"/>
    <p:sldId id="303" r:id="rId11"/>
    <p:sldId id="335" r:id="rId12"/>
    <p:sldId id="343" r:id="rId13"/>
    <p:sldId id="344" r:id="rId14"/>
    <p:sldId id="345" r:id="rId15"/>
    <p:sldId id="354" r:id="rId16"/>
    <p:sldId id="355" r:id="rId17"/>
    <p:sldId id="346" r:id="rId18"/>
    <p:sldId id="356" r:id="rId19"/>
    <p:sldId id="347" r:id="rId20"/>
    <p:sldId id="348" r:id="rId21"/>
    <p:sldId id="349" r:id="rId22"/>
    <p:sldId id="350" r:id="rId23"/>
    <p:sldId id="368" r:id="rId24"/>
    <p:sldId id="351" r:id="rId25"/>
    <p:sldId id="353" r:id="rId26"/>
    <p:sldId id="352" r:id="rId27"/>
    <p:sldId id="359" r:id="rId28"/>
    <p:sldId id="370" r:id="rId29"/>
    <p:sldId id="301" r:id="rId30"/>
    <p:sldId id="366" r:id="rId31"/>
    <p:sldId id="297" r:id="rId32"/>
    <p:sldId id="365" r:id="rId33"/>
    <p:sldId id="357" r:id="rId34"/>
    <p:sldId id="358" r:id="rId35"/>
    <p:sldId id="360" r:id="rId36"/>
    <p:sldId id="361" r:id="rId37"/>
    <p:sldId id="362" r:id="rId38"/>
    <p:sldId id="363" r:id="rId39"/>
    <p:sldId id="364" r:id="rId40"/>
    <p:sldId id="304" r:id="rId41"/>
    <p:sldId id="369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C61DC032-067F-49FC-B1CC-A48B49E38C63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BFB003B-5877-4718-87CF-B8C3AA4E84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617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8" name="Google Shape;88;p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Liquorilactobacillus</a:t>
            </a:r>
            <a:r>
              <a:rPr lang="en-CA" dirty="0"/>
              <a:t> phage UCMA21115: Zheng, J., </a:t>
            </a:r>
            <a:r>
              <a:rPr lang="en-CA" dirty="0" err="1"/>
              <a:t>Wittouck</a:t>
            </a:r>
            <a:r>
              <a:rPr lang="en-CA" dirty="0"/>
              <a:t>, S., Salvetti, E., Franz, C.M.A.P., Harris, H.M.B., </a:t>
            </a:r>
            <a:r>
              <a:rPr lang="en-CA" dirty="0" err="1"/>
              <a:t>Mattarelli</a:t>
            </a:r>
            <a:r>
              <a:rPr lang="en-CA" dirty="0"/>
              <a:t>, P., O'Toole, P.W., Pot, B., </a:t>
            </a:r>
            <a:r>
              <a:rPr lang="en-CA" dirty="0" err="1"/>
              <a:t>Vandamme</a:t>
            </a:r>
            <a:r>
              <a:rPr lang="en-CA" dirty="0"/>
              <a:t>, P., Walter, J., Watanabe, K., </a:t>
            </a:r>
            <a:r>
              <a:rPr lang="en-CA" dirty="0" err="1"/>
              <a:t>Wuyts</a:t>
            </a:r>
            <a:r>
              <a:rPr lang="en-CA" dirty="0"/>
              <a:t>, S., Felis, G.E., </a:t>
            </a:r>
            <a:r>
              <a:rPr lang="en-CA" dirty="0" err="1"/>
              <a:t>Gänzle</a:t>
            </a:r>
            <a:r>
              <a:rPr lang="en-CA" dirty="0"/>
              <a:t>, M.G., and </a:t>
            </a:r>
            <a:r>
              <a:rPr lang="en-CA" dirty="0" err="1"/>
              <a:t>Lebeer</a:t>
            </a:r>
            <a:r>
              <a:rPr lang="en-CA" dirty="0"/>
              <a:t>, S. "A taxonomic note on the genus description of 23 novel genera, emended description of the genus Lactobacillus </a:t>
            </a:r>
            <a:r>
              <a:rPr lang="en-CA" dirty="0" err="1"/>
              <a:t>Beijerinck</a:t>
            </a:r>
            <a:r>
              <a:rPr lang="en-CA" dirty="0"/>
              <a:t> 1901, and union of </a:t>
            </a:r>
            <a:r>
              <a:rPr lang="en-CA" dirty="0" err="1"/>
              <a:t>Lactobacillaceae</a:t>
            </a:r>
            <a:r>
              <a:rPr lang="en-CA" dirty="0"/>
              <a:t> and </a:t>
            </a:r>
            <a:r>
              <a:rPr lang="en-CA" dirty="0" err="1"/>
              <a:t>Leuconostocaceae</a:t>
            </a:r>
            <a:r>
              <a:rPr lang="en-CA" dirty="0"/>
              <a:t>." Int. J. Syst. </a:t>
            </a:r>
            <a:r>
              <a:rPr lang="en-CA" dirty="0" err="1"/>
              <a:t>Evol</a:t>
            </a:r>
            <a:r>
              <a:rPr lang="en-CA" dirty="0"/>
              <a:t>. </a:t>
            </a:r>
            <a:r>
              <a:rPr lang="en-CA" dirty="0" err="1"/>
              <a:t>Microbiol</a:t>
            </a:r>
            <a:r>
              <a:rPr lang="en-CA" dirty="0"/>
              <a:t>. (2020) 70(4):2782-2858.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7703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0173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111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97013" y="1200150"/>
            <a:ext cx="4321175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http://tbilisee.com/en/places/in/49-Education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529">
              <a:defRPr/>
            </a:pPr>
            <a:fld id="{5F26FB9A-443C-4866-9B39-8C88CBFD5A65}" type="slidenum">
              <a:rPr lang="en-US">
                <a:solidFill>
                  <a:prstClr val="black"/>
                </a:solidFill>
                <a:latin typeface="Calibri"/>
              </a:rPr>
              <a:pPr defTabSz="966529">
                <a:defRPr/>
              </a:pPr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3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https://phagesdb.org/namerules/</a:t>
            </a:r>
          </a:p>
          <a:p>
            <a:r>
              <a:rPr lang="en-CA" dirty="0"/>
              <a:t>(http://www2.bhpublishinggroup.com/supplies/products.asp?p=9780805439335)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934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1:57; He is now believed to have composed </a:t>
            </a:r>
            <a:r>
              <a:rPr lang="en-CA" b="1" dirty="0"/>
              <a:t>473 pieces</a:t>
            </a:r>
            <a:r>
              <a:rPr lang="en-CA" dirty="0"/>
              <a:t>, including 108 symphonies, 47 piano sonatas, 20 operas, and 68 string quartets, among many other pieces   https://www.youtube.com/watch?v=r2u4U3FhFC4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377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Journal of General Microbiology (I971), 67: 1-8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1921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783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https://www.dsmz.de/collection/catalogue/details/culture/DSM-4623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2164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9C46-3F36-DEDC-9560-2AFCE33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8E8CC-4B6B-6264-4CD4-0F23F6FD3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82285-4EF3-B6F1-1287-37175D215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https://www.dsmz.de/collection/catalogue/details/culture/DSM-4623; </a:t>
            </a:r>
            <a:r>
              <a:rPr lang="en-CA" dirty="0" err="1"/>
              <a:t>Pbunalikevirus</a:t>
            </a:r>
            <a:r>
              <a:rPr lang="en-CA" dirty="0"/>
              <a:t> T7, or </a:t>
            </a:r>
            <a:r>
              <a:rPr lang="en-CA" dirty="0" err="1"/>
              <a:t>Pbunavirus</a:t>
            </a:r>
            <a:r>
              <a:rPr lang="en-CA" dirty="0"/>
              <a:t> T7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01F4C-4B71-C03A-0464-0221E949B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8243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B003B-5877-4718-87CF-B8C3AA4E84F7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77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11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3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47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1885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6601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0111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4060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9426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621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1255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85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1389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272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130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6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2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5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3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9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8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1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06FA7-D679-4595-9EB8-A275C8E85C99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6135E-2F79-47A2-B781-DC0B33C96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3DA1A-7FB3-4072-BF7F-4D4D547FB26D}" type="datetimeFigureOut">
              <a:rPr lang="en-CA" smtClean="0"/>
              <a:t>2025-03-20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C6984-791B-41C8-B463-516EF642FE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86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hea.icbm.uni-oldenburg.de/viridic/" TargetMode="Externa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ebertpub.com/doi/full/10.1089/phage.2024.0050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tax.ku.dk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genome.jp/viptree/upload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inf.gmu.edu:8080/CoreGenes3.5/" TargetMode="External"/><Relationship Id="rId2" Type="http://schemas.openxmlformats.org/officeDocument/2006/relationships/hyperlink" Target="https://coregenes.ngrok.i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ngphylogeny.fr/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2.webp"/><Relationship Id="rId2" Type="http://schemas.openxmlformats.org/officeDocument/2006/relationships/hyperlink" Target="https://microbiomejournal.biomedcentral.com/articles/10.1186/s40168-024-01876-z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cademic.oup.com/nargab/article/6/4/lqae183/7928175" TargetMode="External"/><Relationship Id="rId5" Type="http://schemas.openxmlformats.org/officeDocument/2006/relationships/hyperlink" Target="https://rhea.icbm.uni-oldenburg.de/virclust/" TargetMode="External"/><Relationship Id="rId4" Type="http://schemas.openxmlformats.org/officeDocument/2006/relationships/hyperlink" Target="https://pubmed.ncbi.nlm.nih.gov/37112988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999-4915/9/4/7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ctv.global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ictv.global/taxonomy/templates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jsull.github.io/Easyfig/files.html" TargetMode="External"/><Relationship Id="rId2" Type="http://schemas.openxmlformats.org/officeDocument/2006/relationships/hyperlink" Target="https://usegalaxy.eu/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agecat.bioinformatics.n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genome.jp/digalign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usegalaxy.org/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fROA7ZQ8Htk" TargetMode="External"/><Relationship Id="rId4" Type="http://schemas.openxmlformats.org/officeDocument/2006/relationships/image" Target="../media/image14.web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b_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02646"/>
            <a:ext cx="9144000" cy="6858000"/>
          </a:xfrm>
          <a:prstGeom prst="rect">
            <a:avLst/>
          </a:prstGeom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2075887" y="3499614"/>
            <a:ext cx="5570537" cy="218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2800"/>
            </a:pPr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Bacteriophage Genomic Assembly, Annotation and Taxonomy Workshop</a:t>
            </a:r>
            <a:b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March 18</a:t>
            </a:r>
            <a:r>
              <a:rPr lang="en-US" sz="2400" b="1" baseline="30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– 20</a:t>
            </a:r>
            <a:r>
              <a:rPr lang="en-US" sz="2400" b="1" baseline="30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 2025 </a:t>
            </a:r>
            <a:b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DAY 3</a:t>
            </a:r>
            <a:b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Bacteriophage Research Lab </a:t>
            </a:r>
            <a:b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Guelph RDC 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6424" y="3922262"/>
            <a:ext cx="1307245" cy="241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32" y="3922264"/>
            <a:ext cx="2059376" cy="2065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64258E-05FD-555B-9A1F-B21841574634}"/>
              </a:ext>
            </a:extLst>
          </p:cNvPr>
          <p:cNvSpPr/>
          <p:nvPr/>
        </p:nvSpPr>
        <p:spPr>
          <a:xfrm>
            <a:off x="7868093" y="6311440"/>
            <a:ext cx="893135" cy="787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-63713"/>
            <a:ext cx="6172200" cy="857250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952" y="793537"/>
            <a:ext cx="8748879" cy="33944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Taxonomies change – e.g. </a:t>
            </a:r>
            <a:r>
              <a:rPr lang="en-CA" sz="3200" i="1" dirty="0"/>
              <a:t>Pseudomonas acidovorans</a:t>
            </a:r>
            <a:r>
              <a:rPr lang="en-CA" sz="3200" dirty="0"/>
              <a:t>, became </a:t>
            </a:r>
            <a:r>
              <a:rPr lang="en-CA" sz="3200" i="1" dirty="0" err="1"/>
              <a:t>Comamonas</a:t>
            </a:r>
            <a:r>
              <a:rPr lang="en-CA" sz="3200" i="1" dirty="0"/>
              <a:t> acidovorans</a:t>
            </a:r>
            <a:r>
              <a:rPr lang="en-CA" sz="3200" dirty="0"/>
              <a:t>, and now </a:t>
            </a:r>
            <a:r>
              <a:rPr lang="en-CA" sz="3200" i="1" dirty="0"/>
              <a:t>Delftia acidovorans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A taxon (a taxonomic group of any rank) </a:t>
            </a:r>
            <a:r>
              <a:rPr lang="en-CA" sz="3200" b="1" dirty="0"/>
              <a:t>is not </a:t>
            </a:r>
            <a:r>
              <a:rPr lang="en-CA" sz="3200" dirty="0"/>
              <a:t>an individual.  </a:t>
            </a:r>
            <a:r>
              <a:rPr lang="en-CA" sz="3200" i="1" dirty="0"/>
              <a:t>Homo sapiens </a:t>
            </a:r>
            <a:r>
              <a:rPr lang="en-CA" sz="3200" dirty="0"/>
              <a:t>in a </a:t>
            </a:r>
            <a:r>
              <a:rPr lang="en-CA" sz="3200" dirty="0">
                <a:solidFill>
                  <a:srgbClr val="FF0000"/>
                </a:solidFill>
              </a:rPr>
              <a:t>taxon</a:t>
            </a:r>
            <a:r>
              <a:rPr lang="en-CA" sz="3200" dirty="0"/>
              <a:t>, each one of you is an </a:t>
            </a:r>
            <a:r>
              <a:rPr lang="en-CA" sz="3200" dirty="0">
                <a:solidFill>
                  <a:srgbClr val="FF0000"/>
                </a:solidFill>
              </a:rPr>
              <a:t>exemplar</a:t>
            </a:r>
            <a:r>
              <a:rPr lang="en-CA" sz="3200" dirty="0"/>
              <a:t> – an individual human being.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F11DC-9CA9-4BE0-AD2C-AD4524FE2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0" y="3940075"/>
            <a:ext cx="3444779" cy="24008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1AB75D-B795-4645-B7F2-67CF660E293B}"/>
              </a:ext>
            </a:extLst>
          </p:cNvPr>
          <p:cNvSpPr/>
          <p:nvPr/>
        </p:nvSpPr>
        <p:spPr>
          <a:xfrm>
            <a:off x="3975365" y="4029865"/>
            <a:ext cx="48815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CA" sz="3200" i="1" dirty="0">
                <a:solidFill>
                  <a:prstClr val="black"/>
                </a:solidFill>
                <a:latin typeface="Calibri" panose="020F0502020204030204"/>
              </a:rPr>
              <a:t>The Treachery of Images </a:t>
            </a:r>
            <a:r>
              <a:rPr lang="en-CA" sz="3200" dirty="0">
                <a:solidFill>
                  <a:prstClr val="black"/>
                </a:solidFill>
                <a:latin typeface="Calibri" panose="020F0502020204030204"/>
              </a:rPr>
              <a:t>aka </a:t>
            </a:r>
            <a:r>
              <a:rPr lang="en-CA" sz="3200" i="1" dirty="0">
                <a:solidFill>
                  <a:prstClr val="black"/>
                </a:solidFill>
                <a:latin typeface="Calibri" panose="020F0502020204030204"/>
              </a:rPr>
              <a:t>This is not a Pipe </a:t>
            </a:r>
            <a:r>
              <a:rPr lang="en-CA" sz="3200" dirty="0">
                <a:solidFill>
                  <a:prstClr val="black"/>
                </a:solidFill>
                <a:latin typeface="Calibri" panose="020F0502020204030204"/>
              </a:rPr>
              <a:t>- Belgian surrealist painter René Magritte (Created: 1928–1929)</a:t>
            </a:r>
          </a:p>
        </p:txBody>
      </p:sp>
    </p:spTree>
    <p:extLst>
      <p:ext uri="{BB962C8B-B14F-4D97-AF65-F5344CB8AC3E}">
        <p14:creationId xmlns:p14="http://schemas.microsoft.com/office/powerpoint/2010/main" val="260568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28FA-3136-7E4A-E284-12063F4F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37" y="-366086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History of tailed phage taxonomy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D6896-4A2C-8776-53E1-0CFCB2F91DF7}"/>
              </a:ext>
            </a:extLst>
          </p:cNvPr>
          <p:cNvSpPr txBox="1"/>
          <p:nvPr/>
        </p:nvSpPr>
        <p:spPr>
          <a:xfrm>
            <a:off x="146924" y="707187"/>
            <a:ext cx="1018227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dirty="0"/>
              <a:t>1998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0D3EC-9247-7216-41DE-36550BD9B1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18" y="568540"/>
            <a:ext cx="1378412" cy="189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382C5-2C5B-8EC7-7B91-79A9369A97E3}"/>
              </a:ext>
            </a:extLst>
          </p:cNvPr>
          <p:cNvSpPr txBox="1"/>
          <p:nvPr/>
        </p:nvSpPr>
        <p:spPr>
          <a:xfrm>
            <a:off x="330896" y="1350415"/>
            <a:ext cx="82536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1 Order (</a:t>
            </a:r>
            <a:r>
              <a:rPr lang="en-CA" sz="3200" i="1" dirty="0"/>
              <a:t>Caudovirales</a:t>
            </a:r>
            <a:r>
              <a:rPr lang="en-CA" sz="3200" dirty="0"/>
              <a:t>), 3 Families, 15 </a:t>
            </a:r>
            <a:br>
              <a:rPr lang="en-CA" sz="3200" dirty="0"/>
            </a:br>
            <a:r>
              <a:rPr lang="en-CA" sz="3200" dirty="0"/>
              <a:t>Genera &amp; 265 Species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Classification largely based upon morphology,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Life style (lytic, </a:t>
            </a:r>
            <a:r>
              <a:rPr lang="en-CA" sz="3200" b="1" dirty="0">
                <a:solidFill>
                  <a:srgbClr val="FF0000"/>
                </a:solidFill>
              </a:rPr>
              <a:t>temperate</a:t>
            </a:r>
            <a:r>
              <a:rPr lang="en-CA" sz="3200" dirty="0"/>
              <a:t>) and host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4262B-53B8-E1A6-85E4-36DB7F156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729" y="3543341"/>
            <a:ext cx="1645347" cy="1645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3B5667-348C-76B1-7588-4A5D25321505}"/>
              </a:ext>
            </a:extLst>
          </p:cNvPr>
          <p:cNvSpPr txBox="1"/>
          <p:nvPr/>
        </p:nvSpPr>
        <p:spPr>
          <a:xfrm>
            <a:off x="119660" y="3470971"/>
            <a:ext cx="1018227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dirty="0"/>
              <a:t>2011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28BC4-55A6-BC88-44CA-D75B2474817E}"/>
              </a:ext>
            </a:extLst>
          </p:cNvPr>
          <p:cNvSpPr txBox="1"/>
          <p:nvPr/>
        </p:nvSpPr>
        <p:spPr>
          <a:xfrm>
            <a:off x="303632" y="4146096"/>
            <a:ext cx="771795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1 Order, 3 Families,  5 Subfamilies, 37 Genera &amp; 135 Species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Classification using comparative proteomics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Classical Families were not monophyletic</a:t>
            </a:r>
          </a:p>
        </p:txBody>
      </p:sp>
    </p:spTree>
    <p:extLst>
      <p:ext uri="{BB962C8B-B14F-4D97-AF65-F5344CB8AC3E}">
        <p14:creationId xmlns:p14="http://schemas.microsoft.com/office/powerpoint/2010/main" val="6564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661B-6E02-50D5-8745-0E3CDE21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64" y="-304723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History of phage taxonomy 2</a:t>
            </a:r>
            <a:endParaRPr lang="en-CA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C8567-F337-6CC4-3167-AD3E58C26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02" y="1421825"/>
            <a:ext cx="8759898" cy="58477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First new Family introduced – </a:t>
            </a:r>
            <a:r>
              <a:rPr lang="en-CA" sz="3200" i="1" dirty="0" err="1"/>
              <a:t>Ackermannviridae</a:t>
            </a:r>
            <a:endParaRPr lang="en-CA" sz="3200" i="1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3200" i="1" dirty="0"/>
              <a:t> </a:t>
            </a:r>
            <a:r>
              <a:rPr lang="en-CA" sz="3200" dirty="0"/>
              <a:t>Classification using comparative genomics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B6DD8-03BC-3E40-CB33-438ACC929B7D}"/>
              </a:ext>
            </a:extLst>
          </p:cNvPr>
          <p:cNvSpPr txBox="1"/>
          <p:nvPr/>
        </p:nvSpPr>
        <p:spPr>
          <a:xfrm>
            <a:off x="119536" y="681037"/>
            <a:ext cx="1018227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dirty="0"/>
              <a:t>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A268E-C888-BC89-B8D5-C669A3CCB8B1}"/>
              </a:ext>
            </a:extLst>
          </p:cNvPr>
          <p:cNvSpPr txBox="1"/>
          <p:nvPr/>
        </p:nvSpPr>
        <p:spPr>
          <a:xfrm>
            <a:off x="384101" y="3110014"/>
            <a:ext cx="855787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ICTV introduced 15 ranks (realm, </a:t>
            </a:r>
            <a:r>
              <a:rPr lang="en-CA" sz="3200" dirty="0" err="1"/>
              <a:t>subrealm</a:t>
            </a:r>
            <a:r>
              <a:rPr lang="en-CA" sz="3200" dirty="0"/>
              <a:t>, kingdom, subkingdom, phylum, subphylum, class, subclass, order, suborder, family, subfamily, genus, subgenus, and species).  Where realm (viruses) </a:t>
            </a:r>
            <a:r>
              <a:rPr lang="en-CA" sz="3200" dirty="0">
                <a:sym typeface="Symbol" panose="05050102010706020507" pitchFamily="18" charset="2"/>
              </a:rPr>
              <a:t></a:t>
            </a:r>
            <a:r>
              <a:rPr lang="en-CA" sz="3200" dirty="0"/>
              <a:t> domain (bacteria)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3E7F7-BCE8-6AE0-7182-4F6A0AA1F229}"/>
              </a:ext>
            </a:extLst>
          </p:cNvPr>
          <p:cNvSpPr txBox="1"/>
          <p:nvPr/>
        </p:nvSpPr>
        <p:spPr>
          <a:xfrm>
            <a:off x="119536" y="2525239"/>
            <a:ext cx="1018227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dirty="0"/>
              <a:t>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7C292-D9A4-B685-3452-5FB5F2A82590}"/>
              </a:ext>
            </a:extLst>
          </p:cNvPr>
          <p:cNvSpPr txBox="1"/>
          <p:nvPr/>
        </p:nvSpPr>
        <p:spPr>
          <a:xfrm>
            <a:off x="119536" y="5641537"/>
            <a:ext cx="1018227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dirty="0"/>
              <a:t>2022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51A05B-FCF0-5E1D-2A21-7D85EAF241F6}"/>
              </a:ext>
            </a:extLst>
          </p:cNvPr>
          <p:cNvSpPr txBox="1">
            <a:spLocks/>
          </p:cNvSpPr>
          <p:nvPr/>
        </p:nvSpPr>
        <p:spPr>
          <a:xfrm>
            <a:off x="283091" y="6226312"/>
            <a:ext cx="8759898" cy="584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i="1" dirty="0"/>
              <a:t>Caudovirales</a:t>
            </a:r>
            <a:r>
              <a:rPr lang="en-CA" sz="3200" dirty="0"/>
              <a:t> and its three Families abolished</a:t>
            </a:r>
          </a:p>
        </p:txBody>
      </p:sp>
    </p:spTree>
    <p:extLst>
      <p:ext uri="{BB962C8B-B14F-4D97-AF65-F5344CB8AC3E}">
        <p14:creationId xmlns:p14="http://schemas.microsoft.com/office/powerpoint/2010/main" val="28340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A7C7-F088-CAEF-D67D-9D6706C3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36" y="-347253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History of phage taxonomy 3</a:t>
            </a:r>
            <a:endParaRPr lang="en-CA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2CDE-0708-2358-0AC1-6D86E88D3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97" y="1271005"/>
            <a:ext cx="8589778" cy="60637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Latinate binomial taxonomy mandated</a:t>
            </a:r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1 Class (Caudoviricetes), 11 Orders, 105 Families, 132 Subfamilies, 1680 Genera </a:t>
            </a:r>
            <a:r>
              <a:rPr lang="en-CA" sz="3200"/>
              <a:t>&amp; 5799 </a:t>
            </a:r>
            <a:r>
              <a:rPr lang="en-CA" sz="3200" dirty="0"/>
              <a:t>Species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None of this would be possible without new bioinformatic/taxonomic tools and 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7EDCD-9689-D4E1-CA69-D828B957C2CC}"/>
              </a:ext>
            </a:extLst>
          </p:cNvPr>
          <p:cNvSpPr txBox="1"/>
          <p:nvPr/>
        </p:nvSpPr>
        <p:spPr>
          <a:xfrm>
            <a:off x="119536" y="681037"/>
            <a:ext cx="1018227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dirty="0"/>
              <a:t>2023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248E07-0D39-5697-F527-0BEE09289DCD}"/>
              </a:ext>
            </a:extLst>
          </p:cNvPr>
          <p:cNvGrpSpPr/>
          <p:nvPr/>
        </p:nvGrpSpPr>
        <p:grpSpPr>
          <a:xfrm>
            <a:off x="468497" y="2103582"/>
            <a:ext cx="7943710" cy="1756037"/>
            <a:chOff x="763026" y="2932920"/>
            <a:chExt cx="7943710" cy="17560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C39BDE-8D68-CF61-A966-3A0A86274860}"/>
                </a:ext>
              </a:extLst>
            </p:cNvPr>
            <p:cNvSpPr txBox="1"/>
            <p:nvPr/>
          </p:nvSpPr>
          <p:spPr>
            <a:xfrm flipH="1">
              <a:off x="949486" y="2932920"/>
              <a:ext cx="1751184" cy="584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Exemplar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B62D70-AC98-4C94-4172-589D741D1A51}"/>
                </a:ext>
              </a:extLst>
            </p:cNvPr>
            <p:cNvSpPr txBox="1"/>
            <p:nvPr/>
          </p:nvSpPr>
          <p:spPr>
            <a:xfrm>
              <a:off x="5491052" y="2941903"/>
              <a:ext cx="1143664" cy="5847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sz="3200" dirty="0"/>
                <a:t>Taxon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A3E28-FFAF-693B-F97F-FE1A690D529C}"/>
                </a:ext>
              </a:extLst>
            </p:cNvPr>
            <p:cNvSpPr txBox="1"/>
            <p:nvPr/>
          </p:nvSpPr>
          <p:spPr>
            <a:xfrm>
              <a:off x="763026" y="3611739"/>
              <a:ext cx="430938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i="1" dirty="0"/>
                <a:t>Salmonella</a:t>
              </a:r>
              <a:r>
                <a:rPr lang="en-CA" sz="3200" dirty="0"/>
                <a:t> phage P22</a:t>
              </a:r>
            </a:p>
            <a:p>
              <a:r>
                <a:rPr lang="en-CA" sz="3200" i="1" dirty="0"/>
                <a:t>Pseudomonas</a:t>
              </a:r>
              <a:r>
                <a:rPr lang="en-CA" sz="3200" dirty="0"/>
                <a:t> phage Jeff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5B5D0-15AA-3A76-4071-4875121401C5}"/>
                </a:ext>
              </a:extLst>
            </p:cNvPr>
            <p:cNvSpPr txBox="1"/>
            <p:nvPr/>
          </p:nvSpPr>
          <p:spPr>
            <a:xfrm>
              <a:off x="5333697" y="3611739"/>
              <a:ext cx="337303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i="1" dirty="0"/>
                <a:t>Lederbergvirus P22</a:t>
              </a:r>
            </a:p>
            <a:p>
              <a:r>
                <a:rPr lang="en-CA" sz="3200" i="1" dirty="0" err="1"/>
                <a:t>Pbunavirus</a:t>
              </a:r>
              <a:r>
                <a:rPr lang="en-CA" sz="3200" i="1" dirty="0"/>
                <a:t> jeff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4E0B038-B0C3-2399-F5D4-81570E54BA84}"/>
              </a:ext>
            </a:extLst>
          </p:cNvPr>
          <p:cNvSpPr txBox="1"/>
          <p:nvPr/>
        </p:nvSpPr>
        <p:spPr>
          <a:xfrm>
            <a:off x="85725" y="3953663"/>
            <a:ext cx="1018227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CA" sz="3200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14273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8D54E-D824-071F-20B4-BBD9EDC0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585" y="-102704"/>
            <a:ext cx="7886700" cy="942677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Phage T7 - 2008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6C88B-E700-B661-A397-67EDB933E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81" y="684971"/>
            <a:ext cx="6132542" cy="5234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A40B5-164E-E8DD-F104-FB4116E964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5" r="43927"/>
          <a:stretch/>
        </p:blipFill>
        <p:spPr>
          <a:xfrm>
            <a:off x="196468" y="124085"/>
            <a:ext cx="2221279" cy="192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ABBE15-283B-D2B6-CEFF-4D0969F685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533" y="126446"/>
            <a:ext cx="1524000" cy="1924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1222A7-038F-81A8-DBA4-46F1644A6DCE}"/>
              </a:ext>
            </a:extLst>
          </p:cNvPr>
          <p:cNvSpPr txBox="1"/>
          <p:nvPr/>
        </p:nvSpPr>
        <p:spPr>
          <a:xfrm>
            <a:off x="0" y="5791388"/>
            <a:ext cx="93418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In 2008 – genus “T7-like phages” with three species: </a:t>
            </a:r>
            <a:br>
              <a:rPr lang="en-CA" sz="3200" dirty="0"/>
            </a:br>
            <a:r>
              <a:rPr lang="en-CA" sz="3200" dirty="0"/>
              <a:t>T7, Kvp1 and gh-1</a:t>
            </a:r>
          </a:p>
        </p:txBody>
      </p:sp>
    </p:spTree>
    <p:extLst>
      <p:ext uri="{BB962C8B-B14F-4D97-AF65-F5344CB8AC3E}">
        <p14:creationId xmlns:p14="http://schemas.microsoft.com/office/powerpoint/2010/main" val="35412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841C-3191-AAC0-8712-4CABD328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1A45-E8F0-2B16-70C2-00A06CA8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585" y="-102704"/>
            <a:ext cx="7886700" cy="942677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Phage T7 - 2025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D3CF7B-EEB9-AB0C-D321-C8D160221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5" r="43927"/>
          <a:stretch/>
        </p:blipFill>
        <p:spPr>
          <a:xfrm>
            <a:off x="196468" y="124085"/>
            <a:ext cx="2221279" cy="192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CDED5-A48C-F412-E308-EC8DFFF10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533" y="126446"/>
            <a:ext cx="1524000" cy="1924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93BA54-398C-D1AF-F6B1-AC27781D5140}"/>
              </a:ext>
            </a:extLst>
          </p:cNvPr>
          <p:cNvSpPr txBox="1"/>
          <p:nvPr/>
        </p:nvSpPr>
        <p:spPr>
          <a:xfrm>
            <a:off x="196468" y="2351782"/>
            <a:ext cx="81405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In 2025 – one Order (</a:t>
            </a:r>
            <a:r>
              <a:rPr lang="en-CA" sz="3200" dirty="0" err="1"/>
              <a:t>Autographivirales</a:t>
            </a:r>
            <a:r>
              <a:rPr lang="en-CA" sz="3200" dirty="0"/>
              <a:t>), four </a:t>
            </a:r>
            <a:br>
              <a:rPr lang="en-CA" sz="3200" dirty="0"/>
            </a:br>
            <a:r>
              <a:rPr lang="en-CA" sz="3200" dirty="0"/>
              <a:t>Families, 13 Subfamilies, 227 genera and </a:t>
            </a:r>
            <a:br>
              <a:rPr lang="en-CA" sz="3200" dirty="0"/>
            </a:br>
            <a:r>
              <a:rPr lang="en-CA" sz="3200" dirty="0"/>
              <a:t>723 species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i="1" dirty="0"/>
              <a:t>Escherichia</a:t>
            </a:r>
            <a:r>
              <a:rPr lang="en-CA" sz="3200" dirty="0"/>
              <a:t> phage T7 – </a:t>
            </a:r>
            <a:r>
              <a:rPr lang="en-CA" sz="3200" i="1" dirty="0" err="1"/>
              <a:t>Teseptimavirus</a:t>
            </a:r>
            <a:r>
              <a:rPr lang="en-CA" sz="3200" i="1" dirty="0"/>
              <a:t> T7</a:t>
            </a:r>
            <a:endParaRPr lang="en-CA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i="1" dirty="0"/>
              <a:t> </a:t>
            </a:r>
            <a:r>
              <a:rPr lang="en-CA" sz="3200" i="1" dirty="0" err="1"/>
              <a:t>Kluyvera</a:t>
            </a:r>
            <a:r>
              <a:rPr lang="en-CA" sz="3200" i="1" dirty="0"/>
              <a:t> </a:t>
            </a:r>
            <a:r>
              <a:rPr lang="en-CA" sz="3200" dirty="0"/>
              <a:t>phage Kvp1 – </a:t>
            </a:r>
            <a:r>
              <a:rPr lang="en-CA" sz="3200" i="1" dirty="0" err="1"/>
              <a:t>Berlinvirus</a:t>
            </a:r>
            <a:r>
              <a:rPr lang="en-CA" sz="3200" i="1" dirty="0"/>
              <a:t> Kvp1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i="1" dirty="0"/>
              <a:t>Pseudomonas</a:t>
            </a:r>
            <a:r>
              <a:rPr lang="en-CA" sz="3200" dirty="0"/>
              <a:t> phage gh-1 – </a:t>
            </a:r>
            <a:r>
              <a:rPr lang="en-CA" sz="3200" i="1" dirty="0" err="1"/>
              <a:t>Ghunavirus</a:t>
            </a:r>
            <a:r>
              <a:rPr lang="en-CA" sz="3200" i="1" dirty="0"/>
              <a:t> gh1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B7D1F-86B5-C3E5-1D74-252C64ED8A9F}"/>
              </a:ext>
            </a:extLst>
          </p:cNvPr>
          <p:cNvSpPr txBox="1"/>
          <p:nvPr/>
        </p:nvSpPr>
        <p:spPr>
          <a:xfrm>
            <a:off x="115050" y="5288340"/>
            <a:ext cx="88324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The name of your phage is: (Host genus) + phage </a:t>
            </a:r>
            <a:br>
              <a:rPr lang="en-CA" sz="3200" dirty="0"/>
            </a:br>
            <a:r>
              <a:rPr lang="en-CA" sz="3200" dirty="0"/>
              <a:t>+ name </a:t>
            </a:r>
            <a:r>
              <a:rPr lang="en-CA" sz="3200" b="1" dirty="0">
                <a:solidFill>
                  <a:srgbClr val="FF0000"/>
                </a:solidFill>
              </a:rPr>
              <a:t>DO NOT </a:t>
            </a:r>
            <a:r>
              <a:rPr lang="en-CA" sz="3200" dirty="0"/>
              <a:t>name your phage with the taxon </a:t>
            </a:r>
            <a:br>
              <a:rPr lang="en-CA" sz="3200" dirty="0"/>
            </a:br>
            <a:r>
              <a:rPr lang="en-CA" sz="3200" dirty="0"/>
              <a:t>name </a:t>
            </a:r>
          </a:p>
        </p:txBody>
      </p:sp>
    </p:spTree>
    <p:extLst>
      <p:ext uri="{BB962C8B-B14F-4D97-AF65-F5344CB8AC3E}">
        <p14:creationId xmlns:p14="http://schemas.microsoft.com/office/powerpoint/2010/main" val="384152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06C5-1BAD-DAB2-96EF-7CBA430B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050" y="-368518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Practical viral taxonomy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575B-4389-F375-D498-F2D1997C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67" y="602881"/>
            <a:ext cx="8749266" cy="1831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BLASTn versus Caudoviricetes (taxid:2731619)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you may have to increase the “Max target sequences” under “algorithm parameters”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0048C-BFB5-1228-4982-9C3EB4513895}"/>
              </a:ext>
            </a:extLst>
          </p:cNvPr>
          <p:cNvSpPr txBox="1"/>
          <p:nvPr/>
        </p:nvSpPr>
        <p:spPr>
          <a:xfrm>
            <a:off x="197367" y="5637478"/>
            <a:ext cx="73434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Download </a:t>
            </a:r>
            <a:r>
              <a:rPr lang="en-CA" sz="3200" dirty="0" err="1"/>
              <a:t>Fasta</a:t>
            </a:r>
            <a:r>
              <a:rPr lang="en-CA" sz="3200" dirty="0"/>
              <a:t> (complete sequence) as </a:t>
            </a:r>
            <a:br>
              <a:rPr lang="en-CA" sz="3200" dirty="0"/>
            </a:br>
            <a:r>
              <a:rPr lang="en-CA" sz="3200" dirty="0"/>
              <a:t>“seqdump.txt”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31788-A50C-B92E-460D-10B119DC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456342" y="2232633"/>
            <a:ext cx="786452" cy="670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5E9DEF-68D7-B934-831C-03670D2F1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1168"/>
            <a:ext cx="9144000" cy="259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2D92A-284D-C1A6-7F27-8C70D403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18333" y="3093691"/>
            <a:ext cx="78645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1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5500-6ED2-6AE4-1250-A2FC6F685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38" y="0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Accession number versus RefSeq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5009-1BB5-9C5A-26B0-4568B34A7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253330"/>
            <a:ext cx="8791797" cy="5604669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GenBank is part of the International Nucleotide Sequence Database Collaboration, which comprises the DNA </a:t>
            </a:r>
            <a:r>
              <a:rPr lang="en-CA" sz="3200" dirty="0" err="1"/>
              <a:t>DataBank</a:t>
            </a:r>
            <a:r>
              <a:rPr lang="en-CA" sz="3200" dirty="0"/>
              <a:t> of Japan (DDBJ), the European Nucleotide Archive (ENA), and GenBank at NCBI.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exchange information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err="1"/>
              <a:t>RefSeq</a:t>
            </a:r>
            <a:r>
              <a:rPr lang="en-CA" sz="3200" dirty="0"/>
              <a:t> records are distinguished from INSDC records by: Accession format: The most distinguishing feature of a </a:t>
            </a:r>
            <a:r>
              <a:rPr lang="en-CA" sz="3200" dirty="0" err="1"/>
              <a:t>RefSeq</a:t>
            </a:r>
            <a:r>
              <a:rPr lang="en-CA" sz="3200" dirty="0"/>
              <a:t> record is the distinct accession number format that begins with two characters followed by an underscore (e.g., NP_). INSDC accession numbers never include an underscore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The </a:t>
            </a:r>
            <a:r>
              <a:rPr lang="en-CA" sz="3200" dirty="0" err="1"/>
              <a:t>RefSeq</a:t>
            </a:r>
            <a:r>
              <a:rPr lang="en-CA" sz="3200" dirty="0"/>
              <a:t> database - NCBI</a:t>
            </a:r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88578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8DD9-846B-2356-BD0F-87070736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780" y="-272824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Massaging </a:t>
            </a:r>
            <a:r>
              <a:rPr lang="en-CA" sz="4400" b="1" dirty="0" err="1">
                <a:solidFill>
                  <a:srgbClr val="00B050"/>
                </a:solidFill>
                <a:latin typeface="+mn-lt"/>
              </a:rPr>
              <a:t>fasta</a:t>
            </a:r>
            <a:r>
              <a:rPr lang="en-CA" sz="4400" b="1" dirty="0">
                <a:solidFill>
                  <a:srgbClr val="00B050"/>
                </a:solidFill>
                <a:latin typeface="+mn-lt"/>
              </a:rPr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A0CB7-B860-09CD-933E-F45C7D3B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68" y="1253331"/>
            <a:ext cx="8629614" cy="53494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Change </a:t>
            </a:r>
            <a:r>
              <a:rPr lang="en-CA" sz="3200" dirty="0" err="1"/>
              <a:t>fasta</a:t>
            </a:r>
            <a:r>
              <a:rPr lang="en-CA" sz="3200" dirty="0"/>
              <a:t> line </a:t>
            </a:r>
            <a:r>
              <a:rPr lang="en-CA" sz="3200" b="1" u="sng" dirty="0"/>
              <a:t>from</a:t>
            </a:r>
            <a:r>
              <a:rPr lang="en-CA" sz="3200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 marL="0" indent="0">
              <a:buNone/>
            </a:pPr>
            <a:r>
              <a:rPr lang="en-CA" sz="3200" b="1" u="sng" dirty="0"/>
              <a:t>to:</a:t>
            </a:r>
          </a:p>
          <a:p>
            <a:pPr marL="0" indent="0">
              <a:buNone/>
            </a:pPr>
            <a:endParaRPr lang="en-CA" sz="3200" b="1" u="sng" dirty="0"/>
          </a:p>
          <a:p>
            <a:pPr marL="0" indent="0">
              <a:buNone/>
            </a:pPr>
            <a:endParaRPr lang="en-CA" sz="3200" b="1" u="sng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N.B.  If you are satisfied with just the accession or RefSeq number don’t do anything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8A6B5-25C4-1AFA-62F1-A09443C6F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8" y="2002577"/>
            <a:ext cx="8928654" cy="623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E587C0-2600-87CF-97D0-CE1D3B2EA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8" y="3576079"/>
            <a:ext cx="8912850" cy="6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11B0-03E7-EE43-1F54-CAABEA54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464" y="-209030"/>
            <a:ext cx="298642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Submit to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E8DDD-E607-D805-CA2E-814DB527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19838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VIRIDIC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76150-3E51-220F-132F-4E91F211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25" y="2528272"/>
            <a:ext cx="4884946" cy="22554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15CB3-81DA-B2DC-CE92-CFF46201FE53}"/>
              </a:ext>
            </a:extLst>
          </p:cNvPr>
          <p:cNvSpPr txBox="1"/>
          <p:nvPr/>
        </p:nvSpPr>
        <p:spPr>
          <a:xfrm>
            <a:off x="373210" y="5336791"/>
            <a:ext cx="851829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Save project number: </a:t>
            </a:r>
            <a:r>
              <a:rPr lang="en-CA" sz="3200" b="1" dirty="0"/>
              <a:t>Current project ID: P4253</a:t>
            </a:r>
            <a:br>
              <a:rPr lang="en-CA" sz="3200" b="1" dirty="0"/>
            </a:br>
            <a:r>
              <a:rPr lang="en-CA" sz="3200" b="1" dirty="0"/>
              <a:t>___Kropinski___</a:t>
            </a:r>
            <a:r>
              <a:rPr lang="en-CA" sz="3200" b="1" dirty="0" err="1"/>
              <a:t>Leuconostoc_phages</a:t>
            </a:r>
            <a:r>
              <a:rPr lang="en-CA" sz="3200" b="1" dirty="0"/>
              <a:t>___</a:t>
            </a:r>
            <a:br>
              <a:rPr lang="en-CA" sz="3200" b="1" dirty="0"/>
            </a:br>
            <a:r>
              <a:rPr lang="en-CA" sz="3200" b="1" dirty="0"/>
              <a:t>20250207183018</a:t>
            </a:r>
          </a:p>
          <a:p>
            <a:endParaRPr lang="en-CA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987C5E-3DCE-9AA0-1DE0-7B9D99F1F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79" y="3108977"/>
            <a:ext cx="670618" cy="786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75F780-1B6C-D57E-2E16-97C1C331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685949" y="4443502"/>
            <a:ext cx="670618" cy="786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04ED3-C0BF-E780-236F-8790BF445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" y="2246289"/>
            <a:ext cx="3828751" cy="2983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D20BD7-D922-F844-4046-78C058CF0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74" y="-25064"/>
            <a:ext cx="1905000" cy="190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41E4E9-9084-F07B-9B27-A444BA6D74F6}"/>
              </a:ext>
            </a:extLst>
          </p:cNvPr>
          <p:cNvSpPr txBox="1"/>
          <p:nvPr/>
        </p:nvSpPr>
        <p:spPr>
          <a:xfrm>
            <a:off x="176042" y="1163587"/>
            <a:ext cx="78762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>
                <a:hlinkClick r:id="rId6"/>
              </a:rPr>
              <a:t>https://rhea.icbm.uni-oldenburg.de/viridic/</a:t>
            </a:r>
            <a:r>
              <a:rPr lang="en-CA" sz="32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complete and upload</a:t>
            </a:r>
          </a:p>
        </p:txBody>
      </p:sp>
    </p:spTree>
    <p:extLst>
      <p:ext uri="{BB962C8B-B14F-4D97-AF65-F5344CB8AC3E}">
        <p14:creationId xmlns:p14="http://schemas.microsoft.com/office/powerpoint/2010/main" val="28966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1650" y="641943"/>
            <a:ext cx="5829300" cy="1102519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00B050"/>
                </a:solidFill>
              </a:rPr>
              <a:t>Agriculture &amp; Agri-Food Canada Phage Genomics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2400694"/>
            <a:ext cx="4800600" cy="2407247"/>
          </a:xfrm>
        </p:spPr>
        <p:txBody>
          <a:bodyPr>
            <a:normAutofit fontScale="77500" lnSpcReduction="20000"/>
          </a:bodyPr>
          <a:lstStyle/>
          <a:p>
            <a:r>
              <a:rPr lang="en-US" sz="3800" b="1" dirty="0">
                <a:solidFill>
                  <a:schemeClr val="tx1"/>
                </a:solidFill>
              </a:rPr>
              <a:t>Andrew M. Kropinski</a:t>
            </a:r>
          </a:p>
          <a:p>
            <a:r>
              <a:rPr lang="en-US" sz="3800" dirty="0">
                <a:solidFill>
                  <a:schemeClr val="tx1"/>
                </a:solidFill>
              </a:rPr>
              <a:t>Department of Pathobiology</a:t>
            </a:r>
          </a:p>
          <a:p>
            <a:r>
              <a:rPr lang="en-US" sz="3800" dirty="0">
                <a:solidFill>
                  <a:schemeClr val="tx1"/>
                </a:solidFill>
              </a:rPr>
              <a:t>University of Guelph, Canada</a:t>
            </a:r>
          </a:p>
          <a:p>
            <a:r>
              <a:rPr lang="en-US" sz="3800" dirty="0">
                <a:solidFill>
                  <a:schemeClr val="tx1"/>
                </a:solidFill>
              </a:rPr>
              <a:t>Email: Phage.Canada@gmail.com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524" y="5029200"/>
            <a:ext cx="1371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CC716-D80C-47F2-A80D-DB81E966E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0" y="4807942"/>
            <a:ext cx="2719119" cy="14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C2FD-863E-B9BB-7F7F-1B749F5F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432" y="-262193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VIRIDIC heatmap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B217C-87E9-E01D-D636-5521A56BC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4" y="940114"/>
            <a:ext cx="7540850" cy="5769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4B83B-C71F-3D12-9D5A-5A04A6FE1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952810" y="2107698"/>
            <a:ext cx="670618" cy="792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D28C08-AA55-76F9-59DB-FB1327226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96" y="623876"/>
            <a:ext cx="3821057" cy="14182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190F1-4A78-933D-9774-C335C129A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974" y="2616670"/>
            <a:ext cx="792549" cy="670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72074C-0245-90DC-307F-01A7AF564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607" y="5815626"/>
            <a:ext cx="792549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2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488B4-DF04-699D-957F-3F19AE09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CFF3B-D7AA-2F6D-5514-29524276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389784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VIRIDIC heatmap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7634F-BEBE-7748-0FDC-F49527B6AD5D}"/>
              </a:ext>
            </a:extLst>
          </p:cNvPr>
          <p:cNvSpPr txBox="1"/>
          <p:nvPr/>
        </p:nvSpPr>
        <p:spPr>
          <a:xfrm>
            <a:off x="125701" y="540872"/>
            <a:ext cx="3413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Open with Excel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636ED-D59D-304C-E99D-087AA3F8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60" y="159137"/>
            <a:ext cx="3129192" cy="9100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C217E-E0A4-C7B0-910E-04629C388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1" y="1266457"/>
            <a:ext cx="8828336" cy="5357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829DE-4246-B8A3-1213-CC85665F1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60" y="3945270"/>
            <a:ext cx="670618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4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9931-B27A-EB51-2AF3-E01CCFCF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8" y="206626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Taxonomy using </a:t>
            </a:r>
            <a:r>
              <a:rPr lang="en-CA" sz="4400" b="1" dirty="0" err="1">
                <a:solidFill>
                  <a:srgbClr val="00B050"/>
                </a:solidFill>
                <a:latin typeface="+mn-lt"/>
              </a:rPr>
              <a:t>taxMyPhage</a:t>
            </a:r>
            <a:endParaRPr lang="en-CA" sz="44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B6D48-0A43-3EE4-4107-349036C7D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65" y="48238"/>
            <a:ext cx="1538647" cy="20515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62B3F-C5AA-04EA-76BE-7965B7174FED}"/>
              </a:ext>
            </a:extLst>
          </p:cNvPr>
          <p:cNvSpPr txBox="1"/>
          <p:nvPr/>
        </p:nvSpPr>
        <p:spPr>
          <a:xfrm>
            <a:off x="235660" y="1354183"/>
            <a:ext cx="849828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Andrew Millard, University of Leichester </a:t>
            </a:r>
            <a:br>
              <a:rPr lang="en-CA" sz="3200" dirty="0"/>
            </a:br>
            <a:r>
              <a:rPr lang="en-CA" sz="3200" dirty="0"/>
              <a:t>UK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>
                <a:hlinkClick r:id="rId3"/>
              </a:rPr>
              <a:t>https://www.liebertpub.com/doi/full/10.1089/</a:t>
            </a:r>
            <a:br>
              <a:rPr lang="en-CA" sz="3200" dirty="0">
                <a:hlinkClick r:id="rId3"/>
              </a:rPr>
            </a:br>
            <a:r>
              <a:rPr lang="en-CA" sz="3200" dirty="0">
                <a:hlinkClick r:id="rId3"/>
              </a:rPr>
              <a:t>.2024.0050</a:t>
            </a:r>
            <a:r>
              <a:rPr lang="en-CA" sz="3200" dirty="0"/>
              <a:t> - publication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Website: </a:t>
            </a:r>
            <a:r>
              <a:rPr lang="en-CA" sz="3200" dirty="0">
                <a:hlinkClick r:id="rId4"/>
              </a:rPr>
              <a:t>https://ptax.ku.dk/</a:t>
            </a:r>
            <a:r>
              <a:rPr lang="en-CA" sz="3200" dirty="0"/>
              <a:t> </a:t>
            </a:r>
          </a:p>
          <a:p>
            <a:endParaRPr lang="en-CA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EDC13-D6F3-324D-3C9A-42FA292D0402}"/>
              </a:ext>
            </a:extLst>
          </p:cNvPr>
          <p:cNvSpPr txBox="1"/>
          <p:nvPr/>
        </p:nvSpPr>
        <p:spPr>
          <a:xfrm>
            <a:off x="250056" y="3935542"/>
            <a:ext cx="865828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Classify dsDNA phages at the genus and or species level only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It will NOT compare against or phages in NCBI, only species that are classified by ICTV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C8F78-E184-E2C5-E980-39383BB344A1}"/>
              </a:ext>
            </a:extLst>
          </p:cNvPr>
          <p:cNvSpPr txBox="1"/>
          <p:nvPr/>
        </p:nvSpPr>
        <p:spPr>
          <a:xfrm>
            <a:off x="235660" y="5944557"/>
            <a:ext cx="824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/>
              <a:t>OK for lytic phages, less so for temperate ones</a:t>
            </a:r>
          </a:p>
        </p:txBody>
      </p:sp>
    </p:spTree>
    <p:extLst>
      <p:ext uri="{BB962C8B-B14F-4D97-AF65-F5344CB8AC3E}">
        <p14:creationId xmlns:p14="http://schemas.microsoft.com/office/powerpoint/2010/main" val="31606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4A6A1-E0DE-0F79-483B-B40C43A6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2707-0549-2AFF-92A5-950F6A5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464" y="-209030"/>
            <a:ext cx="298642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Submit to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92CCE-4F78-58CE-F7C2-9CD7DABED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39" y="346677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ViPTree</a:t>
            </a:r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takes some time to complete - tBLASTx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AEC48-479D-DB35-2331-2698D1E03C2B}"/>
              </a:ext>
            </a:extLst>
          </p:cNvPr>
          <p:cNvSpPr txBox="1"/>
          <p:nvPr/>
        </p:nvSpPr>
        <p:spPr>
          <a:xfrm>
            <a:off x="1023961" y="814558"/>
            <a:ext cx="71906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>
                <a:hlinkClick r:id="rId2"/>
              </a:rPr>
              <a:t>https://www.genome.jp/viptree/upload</a:t>
            </a:r>
            <a:endParaRPr lang="en-CA" sz="3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complete and upload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EE0F3-05D5-8144-4278-38310EDD5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5" y="2394674"/>
            <a:ext cx="8280826" cy="1441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C203-9580-0201-B77F-9A59169CA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"/>
          <a:stretch/>
        </p:blipFill>
        <p:spPr>
          <a:xfrm>
            <a:off x="612638" y="4114051"/>
            <a:ext cx="8280827" cy="2959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FD971-B4BD-584E-4C76-B4866ED12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495" y="3911563"/>
            <a:ext cx="670618" cy="7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0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57E4-731B-AA33-AC0F-E6AECD090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464" y="-294091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Shared proteins -  CoreGenes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17BFB-0C33-2981-2574-6BD91BF6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980" y="592248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CoreGenes 5.0 (</a:t>
            </a:r>
            <a:r>
              <a:rPr lang="en-CA" sz="3200" dirty="0">
                <a:hlinkClick r:id="rId2"/>
              </a:rPr>
              <a:t>https://coregenes.ngrok.io/</a:t>
            </a:r>
            <a:r>
              <a:rPr lang="en-CA" sz="3200" dirty="0"/>
              <a:t>) CoreGenes 3.5  (</a:t>
            </a:r>
            <a:r>
              <a:rPr lang="en-CA" sz="3200" dirty="0">
                <a:hlinkClick r:id="rId3"/>
              </a:rPr>
              <a:t>http://binf.gmu.edu:8080/CoreGenes3.5/</a:t>
            </a:r>
            <a:r>
              <a:rPr lang="en-CA" sz="3200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22C7C-1E81-9A10-E473-1ED46E340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195" y="2030084"/>
            <a:ext cx="3251367" cy="4235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4063F2-EAC2-DFEA-3DC6-76A36B85B792}"/>
              </a:ext>
            </a:extLst>
          </p:cNvPr>
          <p:cNvSpPr txBox="1"/>
          <p:nvPr/>
        </p:nvSpPr>
        <p:spPr>
          <a:xfrm>
            <a:off x="424796" y="6123302"/>
            <a:ext cx="767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High % of homologous proteins - Subfamily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8B0B0-8981-BADC-415D-785E09BF7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851" y="2211188"/>
            <a:ext cx="792549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8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B3DD-82D6-4EC1-BB2F-933DD1D3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329" y="1"/>
            <a:ext cx="2699341" cy="829340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Phylogeny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A66AB-4754-D227-0BAD-CF54ACD55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775" y="730471"/>
            <a:ext cx="8728001" cy="37655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“One Click” at </a:t>
            </a:r>
            <a:r>
              <a:rPr lang="en-CA" sz="3200" dirty="0">
                <a:hlinkClick r:id="rId2"/>
              </a:rPr>
              <a:t>https://ngphylogeny.fr/</a:t>
            </a:r>
            <a:r>
              <a:rPr lang="en-CA" sz="32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Lemoine F et al. 2019. Nucleic Acids Res. </a:t>
            </a:r>
            <a:r>
              <a:rPr lang="en-CA" sz="3200" b="1" dirty="0"/>
              <a:t>47(W1): </a:t>
            </a:r>
            <a:r>
              <a:rPr lang="en-CA" sz="3200" dirty="0"/>
              <a:t>W260-W265. </a:t>
            </a:r>
            <a:r>
              <a:rPr lang="en-CA" sz="3200" dirty="0" err="1"/>
              <a:t>doi</a:t>
            </a:r>
            <a:r>
              <a:rPr lang="en-CA" sz="3200" dirty="0"/>
              <a:t>: 10.1093/</a:t>
            </a:r>
            <a:r>
              <a:rPr lang="en-CA" sz="3200" dirty="0" err="1"/>
              <a:t>nar</a:t>
            </a:r>
            <a:r>
              <a:rPr lang="en-CA" sz="3200" dirty="0"/>
              <a:t>/gkz303. PMID: 31028399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latter program interfaces with </a:t>
            </a:r>
            <a:r>
              <a:rPr lang="en-CA" sz="3200" dirty="0" err="1"/>
              <a:t>iTOL</a:t>
            </a:r>
            <a:endParaRPr lang="en-CA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88A8BD-5044-9159-7CD8-46AEE06412AB}"/>
              </a:ext>
            </a:extLst>
          </p:cNvPr>
          <p:cNvGrpSpPr/>
          <p:nvPr/>
        </p:nvGrpSpPr>
        <p:grpSpPr>
          <a:xfrm>
            <a:off x="1202128" y="3092407"/>
            <a:ext cx="7463406" cy="3765593"/>
            <a:chOff x="468482" y="2952366"/>
            <a:chExt cx="7463406" cy="37655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9C0297-17FC-F3E6-2895-810FC20D3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482" y="2952366"/>
              <a:ext cx="7463406" cy="37655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E9CE6B3-7549-C256-07F1-EFD0633B5CC4}"/>
                </a:ext>
              </a:extLst>
            </p:cNvPr>
            <p:cNvSpPr/>
            <p:nvPr/>
          </p:nvSpPr>
          <p:spPr>
            <a:xfrm>
              <a:off x="4199860" y="2952366"/>
              <a:ext cx="3732028" cy="333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97992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4D03F-1662-7417-83A7-8151375C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3E3D-3297-C46B-59BB-F5D71A497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329" y="1"/>
            <a:ext cx="2923290" cy="829340"/>
          </a:xfrm>
        </p:spPr>
        <p:txBody>
          <a:bodyPr>
            <a:normAutofit fontScale="90000"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Phylogeny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774B4-A1AB-2F0A-8D3A-E367D8F6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973" y="2729393"/>
            <a:ext cx="8728001" cy="37655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in some cases a phylogenetic tree based upon a single protein doesn’t </a:t>
            </a:r>
            <a:r>
              <a:rPr lang="en-CA" sz="3200"/>
              <a:t>support the </a:t>
            </a:r>
            <a:r>
              <a:rPr lang="en-CA" sz="3200" dirty="0"/>
              <a:t>proposed taxonomy; repeat with a polyprotein</a:t>
            </a:r>
          </a:p>
        </p:txBody>
      </p:sp>
    </p:spTree>
    <p:extLst>
      <p:ext uri="{BB962C8B-B14F-4D97-AF65-F5344CB8AC3E}">
        <p14:creationId xmlns:p14="http://schemas.microsoft.com/office/powerpoint/2010/main" val="2601366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CF26-01EB-042F-89B5-DDC12AC0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25988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Higher </a:t>
            </a:r>
            <a:r>
              <a:rPr lang="en-CA" sz="4400" b="1" dirty="0" err="1">
                <a:solidFill>
                  <a:srgbClr val="00B050"/>
                </a:solidFill>
                <a:latin typeface="+mn-lt"/>
              </a:rPr>
              <a:t>taxons</a:t>
            </a:r>
            <a:r>
              <a:rPr lang="en-CA" sz="4400" b="1" dirty="0">
                <a:solidFill>
                  <a:srgbClr val="00B050"/>
                </a:solidFill>
                <a:latin typeface="+mn-lt"/>
              </a:rPr>
              <a:t> – new families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815F-A56A-99AD-0132-D47DF4205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85" y="903878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Current focus of BVS/ICTV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vConTACT3 - Matthew B. Sullivan </a:t>
            </a:r>
            <a:br>
              <a:rPr lang="en-CA" sz="3200" dirty="0"/>
            </a:br>
            <a:r>
              <a:rPr lang="en-CA" sz="3200" dirty="0"/>
              <a:t>(Ohio State University) </a:t>
            </a:r>
            <a:r>
              <a:rPr lang="en-CA" sz="3200" dirty="0">
                <a:hlinkClick r:id="rId2"/>
              </a:rPr>
              <a:t>https://microbiomejournal.biomedcentral.com/articles/10.1186/s40168-024-01876-z</a:t>
            </a:r>
            <a:r>
              <a:rPr lang="en-CA" sz="3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FD158-5482-E4A4-D593-93D4066C1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91" y="615724"/>
            <a:ext cx="2674088" cy="178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2A31D7-E200-13E4-0886-6A15ECEDF37E}"/>
              </a:ext>
            </a:extLst>
          </p:cNvPr>
          <p:cNvSpPr txBox="1"/>
          <p:nvPr/>
        </p:nvSpPr>
        <p:spPr>
          <a:xfrm>
            <a:off x="150185" y="3269505"/>
            <a:ext cx="89108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3200" dirty="0" err="1"/>
              <a:t>VirClust</a:t>
            </a:r>
            <a:r>
              <a:rPr lang="en-CA" sz="3200" dirty="0"/>
              <a:t> – Cristina Moraru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/>
              <a:t>Publication: </a:t>
            </a:r>
            <a:r>
              <a:rPr lang="en-CA" sz="2800" dirty="0">
                <a:hlinkClick r:id="rId4"/>
              </a:rPr>
              <a:t>https://pubmed.ncbi.nlm.nih.gov/37112988/</a:t>
            </a:r>
            <a:endParaRPr lang="en-CA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/>
              <a:t>Server: </a:t>
            </a:r>
            <a:r>
              <a:rPr lang="en-CA" sz="2800" dirty="0">
                <a:hlinkClick r:id="rId5"/>
              </a:rPr>
              <a:t>https://rhea.icbm.uni-oldenburg.de/virclust/</a:t>
            </a:r>
            <a:r>
              <a:rPr lang="en-CA" sz="28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39E58-1DAE-FBE3-0C77-67FBBAB9D015}"/>
              </a:ext>
            </a:extLst>
          </p:cNvPr>
          <p:cNvSpPr txBox="1"/>
          <p:nvPr/>
        </p:nvSpPr>
        <p:spPr>
          <a:xfrm>
            <a:off x="136143" y="4673523"/>
            <a:ext cx="70156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/>
              <a:t>GRAViTy-V2 – Peter Simmonds, University of Oxford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800" dirty="0"/>
              <a:t>Publication: </a:t>
            </a:r>
            <a:r>
              <a:rPr lang="en-CA" sz="2800" dirty="0">
                <a:hlinkClick r:id="rId6"/>
              </a:rPr>
              <a:t>https://academic.oup.com/nargab/article/6/4/lqae183/7928175</a:t>
            </a:r>
            <a:r>
              <a:rPr lang="en-CA" sz="28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B5C9D-638E-631A-6A50-F572D237D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75" y="4875550"/>
            <a:ext cx="1876419" cy="18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7004-2E7F-41BB-82C5-62DA8DC4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242" y="-80090"/>
            <a:ext cx="6411515" cy="745629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Take home message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633B-05F8-4817-B07D-4BBF641D0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540" y="1764208"/>
            <a:ext cx="8466259" cy="403727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Name your isolated after the primary isolation host i.e. </a:t>
            </a:r>
            <a:r>
              <a:rPr lang="en-CA" sz="3200" i="1" dirty="0"/>
              <a:t>Escherichia </a:t>
            </a:r>
            <a:r>
              <a:rPr lang="en-CA" sz="3200" dirty="0"/>
              <a:t>phage xxx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Check </a:t>
            </a:r>
            <a:r>
              <a:rPr lang="en-CA" sz="3200" dirty="0" err="1"/>
              <a:t>Adriaenssens</a:t>
            </a:r>
            <a:r>
              <a:rPr lang="en-CA" sz="3200" dirty="0"/>
              <a:t> &amp; </a:t>
            </a:r>
            <a:r>
              <a:rPr lang="en-CA" sz="3200" dirty="0" err="1"/>
              <a:t>Brister</a:t>
            </a:r>
            <a:r>
              <a:rPr lang="en-CA" sz="3200" dirty="0"/>
              <a:t> (2017). How to Name and Classify Your Phage: An Informal Guide (</a:t>
            </a:r>
            <a:r>
              <a:rPr lang="en-CA" sz="3200" dirty="0">
                <a:hlinkClick r:id="rId3"/>
              </a:rPr>
              <a:t>https://www.mdpi.com/1999-4915/9/4/70</a:t>
            </a:r>
            <a:r>
              <a:rPr lang="en-US" sz="3200" dirty="0"/>
              <a:t>)</a:t>
            </a: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52237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74824-5EB1-3EB5-1D37-5629115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DB2A-C4BE-0BA3-6AF6-CB74C5C2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912" y="132561"/>
            <a:ext cx="6411515" cy="745629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Take home message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D128D-4A23-E326-BA97-7A6BAF595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69" y="1147519"/>
            <a:ext cx="8466259" cy="403727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Consult the ICTV website (</a:t>
            </a:r>
            <a:r>
              <a:rPr lang="en-CA" sz="3200" dirty="0">
                <a:hlinkClick r:id="rId2"/>
              </a:rPr>
              <a:t>https://ictv.global/</a:t>
            </a:r>
            <a:r>
              <a:rPr lang="en-CA" sz="3200" dirty="0"/>
              <a:t>) for the latest taxonomy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Consider sending an email to the Bacterial Viruses Subcommittee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Be willing to accept that you isolate may be currently a genomic orphan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Consider submitting an International Community on Taxonomy of Viruses (ICTV) Taxonomy Proposal (</a:t>
            </a:r>
            <a:r>
              <a:rPr lang="en-CA" sz="3200" dirty="0" err="1"/>
              <a:t>TaxoProp</a:t>
            </a:r>
            <a:r>
              <a:rPr lang="en-CA" sz="3200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46552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A437-05EC-71CB-C7C6-03C5FC6F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0912" y="2498626"/>
            <a:ext cx="3062177" cy="857250"/>
          </a:xfrm>
        </p:spPr>
        <p:txBody>
          <a:bodyPr>
            <a:normAutofit/>
          </a:bodyPr>
          <a:lstStyle/>
          <a:p>
            <a:r>
              <a:rPr lang="en-CA" sz="4400" b="1" dirty="0"/>
              <a:t>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78E9B-D0F8-A925-EC43-4EBE78F50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0650" y="3604440"/>
            <a:ext cx="2644848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400" b="1" dirty="0">
                <a:solidFill>
                  <a:srgbClr val="00B050"/>
                </a:solidFill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276752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01A-007B-4D19-B5D3-ED7DA6069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110" y="0"/>
            <a:ext cx="5826642" cy="994172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ICTV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EDD6-F174-414C-A52F-007CB1811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487" y="1797248"/>
            <a:ext cx="6343265" cy="41262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ICTV Taxonomy Proposal: two parts (Word &amp; Excel) </a:t>
            </a:r>
            <a:r>
              <a:rPr lang="en-CA" sz="3200" dirty="0">
                <a:hlinkClick r:id="rId2"/>
              </a:rPr>
              <a:t>https://ictv.global/taxonomy/templates</a:t>
            </a:r>
            <a:r>
              <a:rPr lang="en-CA" sz="32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 marL="0" indent="0">
              <a:buNone/>
            </a:pPr>
            <a:endParaRPr lang="en-CA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75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FC34B-25F8-14E9-27F9-6A219BF59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AFDC-42C9-DB1D-D1CA-6612AA84B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553" y="-59692"/>
            <a:ext cx="5826642" cy="994172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ICTV Documentation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4B30-50BD-9B4D-E887-7722583C9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315" y="797786"/>
            <a:ext cx="8720359" cy="583692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Species demarcation criteria: Two phages are assigned to the same species if their genomes are more than 95% identical over their genome length for isolates. These values can be calculated by a number of tools, such as </a:t>
            </a:r>
            <a:r>
              <a:rPr lang="en-CA" dirty="0" err="1"/>
              <a:t>BLASTn</a:t>
            </a:r>
            <a:r>
              <a:rPr lang="en-CA" dirty="0"/>
              <a:t> [1,2] – usually calculated using intergenomic distance calculator VIRIDIC [3].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Genus demarcation criteria: In search for criteria that create cohesive and distinct genera that are reproducible and monophyletic, the Bacterial Viruses Subcommittee has established 70% nucleotide identity of the genome length as the cut-off for genera. Genus-level groupings should always be monophyletic in the signature genes, as tested with a phylogenetic tree.   [10]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Subfamily demarcation criteria: Subfamilies are to be created when two or more genera are related below the family level. In practical terms, this usually means that they share a low degree of sequence similarity (usually about 40-50%) and that the genera form a clade in a marker tree phylogeny. [10]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 Family demarcation criteria: The family is represented by a cohesive and monophyletic group in the main predicted proteome-based clustering tools (</a:t>
            </a:r>
            <a:r>
              <a:rPr lang="en-CA" dirty="0" err="1"/>
              <a:t>VirClust</a:t>
            </a:r>
            <a:r>
              <a:rPr lang="en-CA" dirty="0"/>
              <a:t>, ViPTree, </a:t>
            </a:r>
            <a:r>
              <a:rPr lang="en-CA" dirty="0" err="1"/>
              <a:t>GRAViTy</a:t>
            </a:r>
            <a:r>
              <a:rPr lang="en-CA" dirty="0"/>
              <a:t> dendrogram, vConTACT2 network).  Members of the family share a significant number of orthologous genes (the number will depend on the genome sizes and number of coding sequences of members of the family). [10]</a:t>
            </a:r>
          </a:p>
          <a:p>
            <a:pPr marL="0" indent="0">
              <a:buNone/>
            </a:pPr>
            <a:endParaRPr lang="en-CA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8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83AA-5BC4-2D83-F705-2320E491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7254"/>
            <a:ext cx="9420447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Comparative genomics and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84BF-1A2E-E376-9F6E-ED55F9DD1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10" y="978308"/>
            <a:ext cx="7886700" cy="553944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Classical</a:t>
            </a:r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 marL="0" indent="0">
              <a:buNone/>
            </a:pPr>
            <a:br>
              <a:rPr lang="en-CA" sz="3200" dirty="0"/>
            </a:br>
            <a:br>
              <a:rPr lang="en-CA" sz="3200" dirty="0"/>
            </a:br>
            <a:br>
              <a:rPr lang="en-CA" sz="3200" dirty="0"/>
            </a:br>
            <a:br>
              <a:rPr lang="en-CA" sz="3200" dirty="0"/>
            </a:br>
            <a:r>
              <a:rPr lang="en-CA" sz="3200" dirty="0"/>
              <a:t> </a:t>
            </a:r>
          </a:p>
          <a:p>
            <a:pPr marL="0" indent="0">
              <a:buNone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5CB79-B59F-6FEC-83DD-647AE40C9F18}"/>
              </a:ext>
            </a:extLst>
          </p:cNvPr>
          <p:cNvSpPr txBox="1"/>
          <p:nvPr/>
        </p:nvSpPr>
        <p:spPr>
          <a:xfrm>
            <a:off x="524140" y="1732096"/>
            <a:ext cx="87128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</a:t>
            </a:r>
            <a:r>
              <a:rPr lang="en-CA" sz="3200" dirty="0" err="1"/>
              <a:t>progressiveMauve</a:t>
            </a:r>
            <a:r>
              <a:rPr lang="en-CA" sz="3200" dirty="0"/>
              <a:t> -  Darling AE et al. 2010. </a:t>
            </a:r>
            <a:r>
              <a:rPr lang="en-CA" sz="3200" dirty="0" err="1"/>
              <a:t>PLoS</a:t>
            </a:r>
            <a:r>
              <a:rPr lang="en-CA" sz="3200" dirty="0"/>
              <a:t> </a:t>
            </a:r>
            <a:br>
              <a:rPr lang="en-CA" sz="3200" dirty="0"/>
            </a:br>
            <a:r>
              <a:rPr lang="en-CA" sz="3200" dirty="0"/>
              <a:t>One </a:t>
            </a:r>
            <a:r>
              <a:rPr lang="en-CA" sz="3200" b="1" dirty="0"/>
              <a:t>5(6): </a:t>
            </a:r>
            <a:r>
              <a:rPr lang="en-CA" sz="3200" dirty="0"/>
              <a:t>e11147. </a:t>
            </a:r>
            <a:r>
              <a:rPr lang="en-CA" sz="3200" dirty="0" err="1"/>
              <a:t>doi</a:t>
            </a:r>
            <a:r>
              <a:rPr lang="en-CA" sz="3200" dirty="0"/>
              <a:t>: 10.1371/</a:t>
            </a:r>
            <a:r>
              <a:rPr lang="en-CA" sz="3200" dirty="0" err="1"/>
              <a:t>journal.pone</a:t>
            </a:r>
            <a:r>
              <a:rPr lang="en-CA" sz="3200" dirty="0"/>
              <a:t>.</a:t>
            </a:r>
            <a:br>
              <a:rPr lang="en-CA" sz="3200" dirty="0"/>
            </a:br>
            <a:r>
              <a:rPr lang="en-CA" sz="3200" dirty="0"/>
              <a:t>0011147. PMID: 20593022</a:t>
            </a:r>
          </a:p>
          <a:p>
            <a:r>
              <a:rPr lang="en-CA" sz="3200" dirty="0"/>
              <a:t>              Mac, not PC </a:t>
            </a:r>
            <a:r>
              <a:rPr lang="en-CA" sz="3200" u="sng" dirty="0"/>
              <a:t>OR</a:t>
            </a:r>
            <a:endParaRPr lang="en-CA" sz="3200" dirty="0"/>
          </a:p>
          <a:p>
            <a:r>
              <a:rPr lang="en-CA" sz="3200" dirty="0"/>
              <a:t>              </a:t>
            </a:r>
            <a:r>
              <a:rPr lang="en-CA" sz="3200" dirty="0">
                <a:hlinkClick r:id="rId2"/>
              </a:rPr>
              <a:t>https://usegalaxy.eu/</a:t>
            </a:r>
            <a:r>
              <a:rPr lang="en-CA" sz="3200" dirty="0"/>
              <a:t>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sz="3200" dirty="0" err="1"/>
              <a:t>Easyfig</a:t>
            </a:r>
            <a:r>
              <a:rPr lang="en-CA" sz="3200" dirty="0"/>
              <a:t> - Sullivan MJ et al. 2011. Bioinformatics </a:t>
            </a:r>
            <a:br>
              <a:rPr lang="en-CA" sz="3200" dirty="0"/>
            </a:br>
            <a:r>
              <a:rPr lang="en-CA" sz="3200" b="1" dirty="0"/>
              <a:t>27(7): </a:t>
            </a:r>
            <a:r>
              <a:rPr lang="en-CA" sz="3200" dirty="0"/>
              <a:t>1009-10. </a:t>
            </a:r>
            <a:r>
              <a:rPr lang="en-CA" sz="3200" dirty="0" err="1"/>
              <a:t>doi</a:t>
            </a:r>
            <a:r>
              <a:rPr lang="en-CA" sz="3200" dirty="0"/>
              <a:t>: 10.1093/bioinformatics/</a:t>
            </a:r>
            <a:br>
              <a:rPr lang="en-CA" sz="3200" dirty="0"/>
            </a:br>
            <a:r>
              <a:rPr lang="en-CA" sz="3200" dirty="0"/>
              <a:t>btr039. PMID: 21278367</a:t>
            </a:r>
          </a:p>
          <a:p>
            <a:r>
              <a:rPr lang="en-CA" sz="3200" dirty="0"/>
              <a:t>             </a:t>
            </a:r>
            <a:r>
              <a:rPr lang="en-CA" sz="3200" dirty="0">
                <a:hlinkClick r:id="rId3"/>
              </a:rPr>
              <a:t>http://mjsull.github.io/Easyfig/files.html</a:t>
            </a:r>
            <a:r>
              <a:rPr lang="en-CA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0000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5BAEE-0B43-793C-BFE5-3CD1C04C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58E0-ABE4-F3BD-1AE2-84F079F6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7254"/>
            <a:ext cx="9420447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Comparative genomics and proteomics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94D3-2794-4298-9BB4-2E2E0AF9E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84" y="786922"/>
            <a:ext cx="7886700" cy="553944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Modern</a:t>
            </a:r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 marL="0" indent="0">
              <a:buNone/>
            </a:pPr>
            <a:br>
              <a:rPr lang="en-CA" sz="3200" dirty="0"/>
            </a:br>
            <a:br>
              <a:rPr lang="en-CA" sz="3200" dirty="0"/>
            </a:br>
            <a:br>
              <a:rPr lang="en-CA" sz="3200" dirty="0"/>
            </a:br>
            <a:br>
              <a:rPr lang="en-CA" sz="3200" dirty="0"/>
            </a:br>
            <a:r>
              <a:rPr lang="en-CA" sz="3200" dirty="0"/>
              <a:t> </a:t>
            </a:r>
          </a:p>
          <a:p>
            <a:pPr marL="0" indent="0">
              <a:buNone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 marL="0" indent="0">
              <a:buNone/>
            </a:pPr>
            <a:endParaRPr lang="en-CA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FFC618-1793-24D9-5AC6-A78C8FCE0832}"/>
              </a:ext>
            </a:extLst>
          </p:cNvPr>
          <p:cNvSpPr txBox="1"/>
          <p:nvPr/>
        </p:nvSpPr>
        <p:spPr>
          <a:xfrm>
            <a:off x="524525" y="1265880"/>
            <a:ext cx="861947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clinker at CAGECAT - </a:t>
            </a:r>
            <a:r>
              <a:rPr lang="en-CA" sz="3200" b="1" dirty="0" err="1"/>
              <a:t>C</a:t>
            </a:r>
            <a:r>
              <a:rPr lang="en-CA" sz="3200" dirty="0" err="1"/>
              <a:t>omp</a:t>
            </a:r>
            <a:r>
              <a:rPr lang="en-CA" sz="3200" b="1" dirty="0" err="1"/>
              <a:t>A</a:t>
            </a:r>
            <a:r>
              <a:rPr lang="en-CA" sz="3200" dirty="0" err="1"/>
              <a:t>rative</a:t>
            </a:r>
            <a:r>
              <a:rPr lang="en-CA" sz="3200" dirty="0"/>
              <a:t> </a:t>
            </a:r>
            <a:r>
              <a:rPr lang="en-CA" sz="3200" b="1" dirty="0" err="1"/>
              <a:t>GE</a:t>
            </a:r>
            <a:r>
              <a:rPr lang="en-CA" sz="3200" dirty="0" err="1"/>
              <a:t>ne</a:t>
            </a:r>
            <a:r>
              <a:rPr lang="en-CA" sz="3200" dirty="0"/>
              <a:t> </a:t>
            </a:r>
            <a:r>
              <a:rPr lang="en-CA" sz="3200" b="1" dirty="0"/>
              <a:t>C</a:t>
            </a:r>
            <a:r>
              <a:rPr lang="en-CA" sz="3200" dirty="0"/>
              <a:t>luster </a:t>
            </a:r>
            <a:br>
              <a:rPr lang="en-CA" sz="3200" dirty="0"/>
            </a:br>
            <a:r>
              <a:rPr lang="en-CA" sz="3200" b="1" dirty="0"/>
              <a:t>A</a:t>
            </a:r>
            <a:r>
              <a:rPr lang="en-CA" sz="3200" dirty="0"/>
              <a:t>nalysis </a:t>
            </a:r>
            <a:r>
              <a:rPr lang="en-CA" sz="3200" b="1" dirty="0"/>
              <a:t>T</a:t>
            </a:r>
            <a:r>
              <a:rPr lang="en-CA" sz="3200" dirty="0"/>
              <a:t>oolbox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Gilchrist CLM &amp; </a:t>
            </a:r>
            <a:r>
              <a:rPr lang="en-CA" sz="3200" dirty="0" err="1"/>
              <a:t>Chooi</a:t>
            </a:r>
            <a:r>
              <a:rPr lang="en-CA" sz="3200" dirty="0"/>
              <a:t> YH. 2021. Bioinformatics. </a:t>
            </a:r>
            <a:br>
              <a:rPr lang="en-CA" sz="3200" dirty="0"/>
            </a:br>
            <a:r>
              <a:rPr lang="en-CA" sz="3200" b="1" dirty="0"/>
              <a:t>37(16): </a:t>
            </a:r>
            <a:r>
              <a:rPr lang="en-CA" sz="3200" dirty="0"/>
              <a:t>2473-2475. </a:t>
            </a:r>
            <a:r>
              <a:rPr lang="en-CA" sz="3200" dirty="0" err="1"/>
              <a:t>doi</a:t>
            </a:r>
            <a:r>
              <a:rPr lang="en-CA" sz="3200" dirty="0"/>
              <a:t>: 10.1093/bioinformatics/</a:t>
            </a:r>
            <a:br>
              <a:rPr lang="en-CA" sz="3200" dirty="0"/>
            </a:br>
            <a:r>
              <a:rPr lang="en-CA" sz="3200" dirty="0"/>
              <a:t>btab007. PMID: 33459763</a:t>
            </a:r>
          </a:p>
          <a:p>
            <a:r>
              <a:rPr lang="en-CA" sz="3200" dirty="0"/>
              <a:t>                </a:t>
            </a:r>
            <a:r>
              <a:rPr lang="en-CA" sz="3200" dirty="0">
                <a:hlinkClick r:id="rId3"/>
              </a:rPr>
              <a:t>https://cagecat.bioinformatics.nl/</a:t>
            </a:r>
            <a:r>
              <a:rPr lang="en-CA" sz="32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sz="3200" dirty="0"/>
              <a:t> input: </a:t>
            </a:r>
            <a:r>
              <a:rPr lang="en-CA" sz="3200" dirty="0" err="1"/>
              <a:t>gbk</a:t>
            </a:r>
            <a:r>
              <a:rPr lang="en-CA" sz="3200" dirty="0"/>
              <a:t>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45429-09E3-6EA8-9209-1C169765B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22" y="4805310"/>
            <a:ext cx="6864703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00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20B03-73BB-F29A-BAFD-EDFBF5DF6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15" y="-283459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clinker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05159-C225-F078-E624-2E65F1076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243" y="683077"/>
            <a:ext cx="3181514" cy="2514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C39D02-CAB2-784E-747E-B3DCFF346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" y="4164342"/>
            <a:ext cx="9056225" cy="1545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0CDF06-E6FC-42E8-9B63-5252DDFEEE23}"/>
              </a:ext>
            </a:extLst>
          </p:cNvPr>
          <p:cNvSpPr txBox="1"/>
          <p:nvPr/>
        </p:nvSpPr>
        <p:spPr>
          <a:xfrm>
            <a:off x="62368" y="5805591"/>
            <a:ext cx="5640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i="1" dirty="0"/>
              <a:t>Pseudomonas </a:t>
            </a:r>
            <a:r>
              <a:rPr lang="en-CA" sz="3200" dirty="0"/>
              <a:t>phage </a:t>
            </a:r>
            <a:r>
              <a:rPr lang="en-CA" sz="3200" dirty="0" err="1"/>
              <a:t>tabernarius</a:t>
            </a:r>
            <a:endParaRPr lang="en-CA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91430-25B8-BD64-265D-24448184246E}"/>
              </a:ext>
            </a:extLst>
          </p:cNvPr>
          <p:cNvSpPr txBox="1"/>
          <p:nvPr/>
        </p:nvSpPr>
        <p:spPr>
          <a:xfrm>
            <a:off x="62368" y="3420962"/>
            <a:ext cx="5640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i="1" dirty="0"/>
              <a:t>Pseudomonas</a:t>
            </a:r>
            <a:r>
              <a:rPr lang="en-CA" sz="3200" dirty="0"/>
              <a:t> phage SN</a:t>
            </a:r>
          </a:p>
        </p:txBody>
      </p:sp>
    </p:spTree>
    <p:extLst>
      <p:ext uri="{BB962C8B-B14F-4D97-AF65-F5344CB8AC3E}">
        <p14:creationId xmlns:p14="http://schemas.microsoft.com/office/powerpoint/2010/main" val="106644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2BBA-1CA2-47CC-509B-ACF03B0A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3341" y="82597"/>
            <a:ext cx="8365165" cy="1325563"/>
          </a:xfrm>
        </p:spPr>
        <p:txBody>
          <a:bodyPr>
            <a:noAutofit/>
          </a:bodyPr>
          <a:lstStyle/>
          <a:p>
            <a:pPr algn="ctr"/>
            <a:r>
              <a:rPr lang="en-CA" sz="4800" b="1" dirty="0" err="1">
                <a:solidFill>
                  <a:srgbClr val="00B050"/>
                </a:solidFill>
                <a:latin typeface="+mn-lt"/>
              </a:rPr>
              <a:t>DiGAlign</a:t>
            </a:r>
            <a:r>
              <a:rPr lang="en-CA" sz="4800" b="1" dirty="0">
                <a:solidFill>
                  <a:srgbClr val="00B050"/>
                </a:solidFill>
                <a:latin typeface="+mn-lt"/>
              </a:rPr>
              <a:t> - Dynamic Genomic Alignment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61B3-6129-1788-4445-28096BB2C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453" y="1527913"/>
            <a:ext cx="7886700" cy="54257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requires: poly </a:t>
            </a:r>
            <a:r>
              <a:rPr lang="en-CA" sz="3200" dirty="0" err="1"/>
              <a:t>fasta</a:t>
            </a:r>
            <a:r>
              <a:rPr lang="en-CA" sz="3200" dirty="0"/>
              <a:t>-formatted genomes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Nishimura Y et al. 2024. Microbes Environ. </a:t>
            </a:r>
            <a:r>
              <a:rPr lang="en-CA" sz="3200" b="1" dirty="0"/>
              <a:t>39(1): </a:t>
            </a:r>
            <a:r>
              <a:rPr lang="en-CA" sz="3200" dirty="0"/>
              <a:t>ME23061. </a:t>
            </a:r>
            <a:r>
              <a:rPr lang="en-CA" sz="3200" dirty="0" err="1"/>
              <a:t>doi</a:t>
            </a:r>
            <a:r>
              <a:rPr lang="en-CA" sz="3200" dirty="0"/>
              <a:t>: 10.1264/jsme2.ME23061. PMID: 38508742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>
                <a:hlinkClick r:id="rId2"/>
              </a:rPr>
              <a:t>https://www.genome.jp/digalign</a:t>
            </a:r>
            <a:r>
              <a:rPr lang="en-CA" sz="32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Valid email address required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C4AA0-5C58-7408-CE77-9A7716D4F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099" y="82597"/>
            <a:ext cx="1574109" cy="154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3EABC-4A0A-C180-6D89-6970B88D6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33" y="4004943"/>
            <a:ext cx="4985140" cy="210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60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C7CA-993A-BEB9-F81F-EB51BE98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813" y="-209031"/>
            <a:ext cx="3688168" cy="1325563"/>
          </a:xfrm>
        </p:spPr>
        <p:txBody>
          <a:bodyPr>
            <a:normAutofit/>
          </a:bodyPr>
          <a:lstStyle/>
          <a:p>
            <a:r>
              <a:rPr lang="en-CA" sz="4800" b="1" dirty="0" err="1">
                <a:solidFill>
                  <a:srgbClr val="00B050"/>
                </a:solidFill>
                <a:latin typeface="+mn-lt"/>
              </a:rPr>
              <a:t>DiGAlign</a:t>
            </a:r>
            <a:r>
              <a:rPr lang="en-CA" sz="4800" b="1" dirty="0">
                <a:solidFill>
                  <a:srgbClr val="00B050"/>
                </a:solidFill>
                <a:latin typeface="+mn-lt"/>
              </a:rPr>
              <a:t> 2</a:t>
            </a:r>
            <a:endParaRPr lang="en-CA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09908-AA0B-06CC-E57A-97AB7576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23" y="780328"/>
            <a:ext cx="6305667" cy="3302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AC8E4-6B61-E8D9-73A4-0814C5C7F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40" y="4238449"/>
            <a:ext cx="4834320" cy="2353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BF2B7-3DBC-D7CD-099E-CF7A0D6CC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15" y="3490057"/>
            <a:ext cx="792549" cy="670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4E4F04-9EC3-433D-5CDD-06AACFDDE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320" y="5826258"/>
            <a:ext cx="792549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2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9A67-3800-FAA7-DEF0-C395A71E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831" y="-272825"/>
            <a:ext cx="2858829" cy="1325563"/>
          </a:xfrm>
        </p:spPr>
        <p:txBody>
          <a:bodyPr>
            <a:normAutofit/>
          </a:bodyPr>
          <a:lstStyle/>
          <a:p>
            <a:r>
              <a:rPr lang="en-CA" sz="4400" b="1" dirty="0" err="1">
                <a:solidFill>
                  <a:srgbClr val="00B050"/>
                </a:solidFill>
                <a:latin typeface="+mn-lt"/>
              </a:rPr>
              <a:t>DiGAlign</a:t>
            </a:r>
            <a:r>
              <a:rPr lang="en-CA" sz="4400" b="1" dirty="0">
                <a:solidFill>
                  <a:srgbClr val="00B050"/>
                </a:solidFill>
                <a:latin typeface="+mn-lt"/>
              </a:rPr>
              <a:t> 3</a:t>
            </a:r>
            <a:endParaRPr lang="en-CA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C4576-929A-110F-7BF2-B673BC42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29" y="726857"/>
            <a:ext cx="7886700" cy="613114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BLASTn</a:t>
            </a:r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endParaRPr lang="en-CA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No homology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32C9C-AF7D-DFDA-0E1E-BE4976CFE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48" y="1197373"/>
            <a:ext cx="4108661" cy="641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7304C-8233-B7B3-22ED-DA05D14D3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15"/>
          <a:stretch/>
        </p:blipFill>
        <p:spPr>
          <a:xfrm>
            <a:off x="143036" y="1661013"/>
            <a:ext cx="1162110" cy="804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3EAEB-3B21-AA69-E69B-08570F5CD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" y="2617364"/>
            <a:ext cx="9144000" cy="2308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C1888-44E0-DECB-6202-5F3E66F16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51"/>
          <a:stretch/>
        </p:blipFill>
        <p:spPr>
          <a:xfrm>
            <a:off x="143036" y="5061170"/>
            <a:ext cx="1162110" cy="74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848A-680C-1AB9-E521-89385ECA7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BA31-7302-4FF6-531D-939BAE4D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831" y="-272825"/>
            <a:ext cx="2858829" cy="1325563"/>
          </a:xfrm>
        </p:spPr>
        <p:txBody>
          <a:bodyPr>
            <a:normAutofit/>
          </a:bodyPr>
          <a:lstStyle/>
          <a:p>
            <a:r>
              <a:rPr lang="en-CA" sz="4400" b="1" dirty="0" err="1">
                <a:solidFill>
                  <a:srgbClr val="00B050"/>
                </a:solidFill>
                <a:latin typeface="+mn-lt"/>
              </a:rPr>
              <a:t>DiGAlign</a:t>
            </a:r>
            <a:r>
              <a:rPr lang="en-CA" sz="4400" b="1" dirty="0">
                <a:solidFill>
                  <a:srgbClr val="00B050"/>
                </a:solidFill>
                <a:latin typeface="+mn-lt"/>
              </a:rPr>
              <a:t> 4</a:t>
            </a:r>
            <a:endParaRPr lang="en-CA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C754B-3EEB-B34A-1AA2-7C66B68F8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04" y="826165"/>
            <a:ext cx="7886700" cy="6942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tBLASTx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65ED3-BA76-262A-F7F8-D124439E7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44" y="1173310"/>
            <a:ext cx="4127712" cy="755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BD258-7045-FBFD-F200-C2423FD1A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4493"/>
            <a:ext cx="9144000" cy="2194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578CA-2B8A-4473-73D9-F50644A1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8" y="1781483"/>
            <a:ext cx="1164437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4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992" y="-93806"/>
            <a:ext cx="4191000" cy="115363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End of Part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08" y="1027931"/>
            <a:ext cx="4286344" cy="45841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15437" y="5715000"/>
            <a:ext cx="28008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9998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214" y="252832"/>
            <a:ext cx="2477385" cy="745629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351" y="1948934"/>
            <a:ext cx="8441110" cy="244762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History of phage taxonomy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Who is responsible for the taxonomy of phages?</a:t>
            </a:r>
            <a:endParaRPr lang="en-CA" sz="3200" i="1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How do I classify my phage?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How do I get my classification officially recognized?</a:t>
            </a:r>
            <a:endParaRPr lang="en-CA" sz="2400" dirty="0"/>
          </a:p>
          <a:p>
            <a:pPr marL="0" indent="0">
              <a:buNone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93025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4EDB-053F-B87E-158C-A133D4B0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89783"/>
            <a:ext cx="7886700" cy="1325563"/>
          </a:xfrm>
        </p:spPr>
        <p:txBody>
          <a:bodyPr/>
          <a:lstStyle/>
          <a:p>
            <a:r>
              <a:rPr lang="en-CA" b="1" dirty="0">
                <a:solidFill>
                  <a:srgbClr val="00B050"/>
                </a:solidFill>
                <a:latin typeface="+mn-lt"/>
              </a:rPr>
              <a:t>Supplementary File – Therapeutic Potential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0B59D-6826-8256-12AA-FEDE2B3F5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13" y="794267"/>
            <a:ext cx="7886700" cy="592551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</a:t>
            </a:r>
            <a:r>
              <a:rPr lang="en-CA" sz="3200" dirty="0" err="1"/>
              <a:t>Yukgehnaish</a:t>
            </a:r>
            <a:r>
              <a:rPr lang="en-CA" sz="3200" dirty="0"/>
              <a:t> K et al. </a:t>
            </a:r>
            <a:r>
              <a:rPr lang="en-CA" sz="3200" dirty="0" err="1"/>
              <a:t>PhageLeads</a:t>
            </a:r>
            <a:r>
              <a:rPr lang="en-CA" sz="3200" dirty="0"/>
              <a:t>: Rapid Assessment of Phage Therapeutic Suitability Using an Ensemble Machine Learning Approach. Viruses. 2022; 14(2):342. </a:t>
            </a:r>
            <a:r>
              <a:rPr lang="en-CA" sz="3200" dirty="0" err="1"/>
              <a:t>doi</a:t>
            </a:r>
            <a:r>
              <a:rPr lang="en-CA" sz="3200" dirty="0"/>
              <a:t>: 10.3390/v14020342. PMID: 35215934; PMCID: PMC8879740.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ABRicate at </a:t>
            </a:r>
            <a:r>
              <a:rPr lang="en-CA" sz="3200" dirty="0">
                <a:hlinkClick r:id="rId2"/>
              </a:rPr>
              <a:t>https://usegalaxy.org/</a:t>
            </a:r>
            <a:r>
              <a:rPr lang="en-CA" sz="3200" dirty="0"/>
              <a:t>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determining the presence of temperate markers (integrase, Cro/CI repressor, immunity repressor, DNA partitioning protein A, and </a:t>
            </a:r>
            <a:r>
              <a:rPr lang="en-CA" sz="3200" dirty="0" err="1"/>
              <a:t>antirepressor</a:t>
            </a:r>
            <a:r>
              <a:rPr lang="en-CA" sz="3200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&amp; antibiotic resistance genes and virulence genes</a:t>
            </a:r>
          </a:p>
        </p:txBody>
      </p:sp>
    </p:spTree>
    <p:extLst>
      <p:ext uri="{BB962C8B-B14F-4D97-AF65-F5344CB8AC3E}">
        <p14:creationId xmlns:p14="http://schemas.microsoft.com/office/powerpoint/2010/main" val="314802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121BB-E88B-4FBC-A26C-F2D1FB42A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1" y="329609"/>
            <a:ext cx="8718697" cy="745629"/>
          </a:xfrm>
        </p:spPr>
        <p:txBody>
          <a:bodyPr>
            <a:noAutofit/>
          </a:bodyPr>
          <a:lstStyle/>
          <a:p>
            <a:pPr algn="ctr"/>
            <a:r>
              <a:rPr lang="en-CA" sz="4400" b="1" dirty="0">
                <a:solidFill>
                  <a:srgbClr val="00B050"/>
                </a:solidFill>
                <a:latin typeface="+mn-lt"/>
              </a:rPr>
              <a:t>Nobody likes change but it is inevitable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0E18-8BBD-49C8-8F6C-9D5DF0069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08" y="1692328"/>
            <a:ext cx="8282585" cy="29859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“There is nothing permanent except change” (Heraclitus of Ephesus,  c. 535 – c. 475 BCE)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“Progress is impossible without change” (George Bernard Shaw,  1856 – 1950)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“Intelligence is the ability to adapt to change” (Stephen Hawking, 1942 – 2018).</a:t>
            </a:r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A525E-47F5-49E7-9D94-DDB68694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30" y="4822280"/>
            <a:ext cx="1099785" cy="151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7D915-32A1-4423-AD20-663BC4580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39" y="4822280"/>
            <a:ext cx="1332237" cy="151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F31E4-FDA2-4C78-A454-BF7709DEA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68" y="4822280"/>
            <a:ext cx="2025000" cy="15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7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900" y="0"/>
            <a:ext cx="6172200" cy="857250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Taxonomy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30"/>
          <a:stretch/>
        </p:blipFill>
        <p:spPr>
          <a:xfrm>
            <a:off x="95179" y="708813"/>
            <a:ext cx="4170265" cy="22151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844548"/>
            <a:ext cx="82618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 panose="020F0502020204030204"/>
              </a:rPr>
              <a:t> Taxonomy is a human invention </a:t>
            </a:r>
          </a:p>
          <a:p>
            <a:pPr marL="214313" indent="-214313" defTabSz="68580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 panose="020F0502020204030204"/>
              </a:rPr>
              <a:t> It is not stable, with each generation comes a new viewpoint; plus, the plethora of new phages in GenBank give us a new perspectives on diversity &amp; diversification</a:t>
            </a:r>
          </a:p>
          <a:p>
            <a:pPr marL="214313" indent="-214313" defTabSz="68580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 panose="020F0502020204030204"/>
              </a:rPr>
              <a:t> Bacterial viral taxonomy is the purview</a:t>
            </a:r>
            <a:br>
              <a:rPr lang="en-CA" sz="3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CA" sz="3200" dirty="0">
                <a:solidFill>
                  <a:prstClr val="black"/>
                </a:solidFill>
                <a:latin typeface="Calibri" panose="020F0502020204030204"/>
              </a:rPr>
              <a:t> of ICTV – Bacterial Viruses Subcommittee</a:t>
            </a:r>
          </a:p>
          <a:p>
            <a:pPr marL="214313" indent="-214313" defTabSz="685800">
              <a:buFont typeface="Wingdings" panose="05000000000000000000" pitchFamily="2" charset="2"/>
              <a:buChar char="q"/>
            </a:pPr>
            <a:r>
              <a:rPr lang="en-CA" sz="3200" dirty="0">
                <a:solidFill>
                  <a:prstClr val="black"/>
                </a:solidFill>
                <a:latin typeface="Calibri" panose="020F0502020204030204"/>
              </a:rPr>
              <a:t> Taxonomy is controversial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B092B-8B35-451E-9789-E58614815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186" y="708813"/>
            <a:ext cx="1807369" cy="1421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33BE7-26C4-DBC8-6EC1-2359A8F00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05" y="4860484"/>
            <a:ext cx="1892595" cy="18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4839D-17BD-032F-97A2-65FF9A4F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6824"/>
            <a:ext cx="7886700" cy="1325563"/>
          </a:xfrm>
        </p:spPr>
        <p:txBody>
          <a:bodyPr>
            <a:norm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Franz Joseph Haydn (1732–1809)</a:t>
            </a:r>
            <a:br>
              <a:rPr lang="en-CA" sz="4400" b="1" dirty="0">
                <a:solidFill>
                  <a:srgbClr val="00B050"/>
                </a:solidFill>
                <a:latin typeface="+mn-lt"/>
              </a:rPr>
            </a:br>
            <a:r>
              <a:rPr lang="en-CA" sz="4400" b="1" dirty="0">
                <a:solidFill>
                  <a:srgbClr val="00B050"/>
                </a:solidFill>
                <a:latin typeface="+mn-lt"/>
              </a:rPr>
              <a:t>– The Creation/Die </a:t>
            </a:r>
            <a:r>
              <a:rPr lang="en-CA" sz="4400" b="1" dirty="0" err="1">
                <a:solidFill>
                  <a:srgbClr val="00B050"/>
                </a:solidFill>
                <a:latin typeface="+mn-lt"/>
              </a:rPr>
              <a:t>Schöpfung</a:t>
            </a:r>
            <a:endParaRPr lang="en-CA" sz="44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7F71E-4ECC-321C-1F08-411DE9FE5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2" y="1632211"/>
            <a:ext cx="2279137" cy="288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DB670-98D0-0E64-DDC1-72DCAD0A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00" y="1632212"/>
            <a:ext cx="2373390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0E890A-750D-9633-ADAE-FE86C337B5DC}"/>
              </a:ext>
            </a:extLst>
          </p:cNvPr>
          <p:cNvSpPr txBox="1"/>
          <p:nvPr/>
        </p:nvSpPr>
        <p:spPr>
          <a:xfrm>
            <a:off x="0" y="4430769"/>
            <a:ext cx="94589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/>
              <a:t>Adam Lau, bass, singing the part of Adam about the </a:t>
            </a:r>
            <a:br>
              <a:rPr lang="en-CA" sz="3200" dirty="0"/>
            </a:br>
            <a:r>
              <a:rPr lang="en-CA" sz="3200" dirty="0"/>
              <a:t>newly created animals: lion, tiger, stag, horse, cattle, </a:t>
            </a:r>
            <a:br>
              <a:rPr lang="en-CA" sz="3200" dirty="0"/>
            </a:br>
            <a:r>
              <a:rPr lang="en-CA" sz="3200" dirty="0"/>
              <a:t>sheep, insects, and …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CA" sz="3200" dirty="0">
                <a:hlinkClick r:id="rId5"/>
              </a:rPr>
              <a:t>https://www.youtube.com/watch?v=fROA7ZQ8Htk</a:t>
            </a:r>
            <a:r>
              <a:rPr lang="en-CA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7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32" y="462966"/>
            <a:ext cx="9295347" cy="857250"/>
          </a:xfrm>
        </p:spPr>
        <p:txBody>
          <a:bodyPr>
            <a:noAutofit/>
          </a:bodyPr>
          <a:lstStyle/>
          <a:p>
            <a:r>
              <a:rPr lang="en-CA" sz="4400" b="1" dirty="0">
                <a:solidFill>
                  <a:srgbClr val="00B050"/>
                </a:solidFill>
                <a:latin typeface="+mn-lt"/>
              </a:rPr>
              <a:t>Sense and Nonsense in Bacterial Taxonomy (Samuel Tertius Cowan 1971)</a:t>
            </a:r>
            <a:endParaRPr lang="en-CA" sz="4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4717" y="1182936"/>
            <a:ext cx="7413551" cy="338239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2800" dirty="0"/>
              <a:t>Taxonomy is written by taxonomists for taxonomists; in this form the subject is so dull that few, if any, non-taxonomists are tempted to read it, and presumably even fewer try their hand at it.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2800" dirty="0"/>
              <a:t>…It is the most subjective branch of any biological discipline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2800" dirty="0"/>
              <a:t>…full-time taxonomists like to think of ourselves as artists able to perceive form, shape, colour and relationships that are hidden from the gaze of the more mundane scientists.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2800" dirty="0"/>
              <a:t>…like artists, we are argumentative and aggressive, we feel self-important and are scathing of the views of others.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D99AB-CA88-4171-8F83-4C1F72170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2" y="2299977"/>
            <a:ext cx="1350169" cy="190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0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7FF5-1308-4837-A316-E48A812F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325" y="2008797"/>
            <a:ext cx="7336354" cy="15009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3200" dirty="0"/>
              <a:t> “I see all these characteristics in myself, thereby confirming that I am a successful taxonomist, and since the subject is armchair biology I expect to continue at it to a ripe old age.” (1905-1976)</a:t>
            </a:r>
          </a:p>
        </p:txBody>
      </p:sp>
    </p:spTree>
    <p:extLst>
      <p:ext uri="{BB962C8B-B14F-4D97-AF65-F5344CB8AC3E}">
        <p14:creationId xmlns:p14="http://schemas.microsoft.com/office/powerpoint/2010/main" val="11451902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2322</Words>
  <Application>Microsoft Office PowerPoint</Application>
  <PresentationFormat>On-screen Show (4:3)</PresentationFormat>
  <Paragraphs>234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Symbol</vt:lpstr>
      <vt:lpstr>Wingdings</vt:lpstr>
      <vt:lpstr>1_Office Theme</vt:lpstr>
      <vt:lpstr>3_Office Theme</vt:lpstr>
      <vt:lpstr>Bacteriophage Genomic Assembly, Annotation and Taxonomy Workshop  March 18th – 20th  2025  DAY 3  Bacteriophage Research Lab  Guelph RDC </vt:lpstr>
      <vt:lpstr>Agriculture &amp; Agri-Food Canada Phage Genomics Workshop</vt:lpstr>
      <vt:lpstr>PART 3</vt:lpstr>
      <vt:lpstr>Outline</vt:lpstr>
      <vt:lpstr>Nobody likes change but it is inevitable</vt:lpstr>
      <vt:lpstr>Taxonomy</vt:lpstr>
      <vt:lpstr>Franz Joseph Haydn (1732–1809) – The Creation/Die Schöpfung</vt:lpstr>
      <vt:lpstr>Sense and Nonsense in Bacterial Taxonomy (Samuel Tertius Cowan 1971)</vt:lpstr>
      <vt:lpstr>PowerPoint Presentation</vt:lpstr>
      <vt:lpstr>Take-home messages</vt:lpstr>
      <vt:lpstr>History of tailed phage taxonomy</vt:lpstr>
      <vt:lpstr>History of phage taxonomy 2</vt:lpstr>
      <vt:lpstr>History of phage taxonomy 3</vt:lpstr>
      <vt:lpstr>Phage T7 - 2008 </vt:lpstr>
      <vt:lpstr>Phage T7 - 2025 </vt:lpstr>
      <vt:lpstr>Practical viral taxonomy</vt:lpstr>
      <vt:lpstr>Accession number versus RefSeq number</vt:lpstr>
      <vt:lpstr>Massaging fasta file</vt:lpstr>
      <vt:lpstr>Submit to - </vt:lpstr>
      <vt:lpstr>VIRIDIC heatmap 1</vt:lpstr>
      <vt:lpstr>VIRIDIC heatmap 2</vt:lpstr>
      <vt:lpstr>Taxonomy using taxMyPhage</vt:lpstr>
      <vt:lpstr>Submit to - </vt:lpstr>
      <vt:lpstr>Shared proteins -  CoreGenes</vt:lpstr>
      <vt:lpstr>Phylogeny</vt:lpstr>
      <vt:lpstr>Phylogeny 2</vt:lpstr>
      <vt:lpstr>Higher taxons – new families etc.</vt:lpstr>
      <vt:lpstr>Take home message 2</vt:lpstr>
      <vt:lpstr>Take home message 3</vt:lpstr>
      <vt:lpstr>ICTV Documentation</vt:lpstr>
      <vt:lpstr>ICTV Documentation 2</vt:lpstr>
      <vt:lpstr>Comparative genomics and proteomics</vt:lpstr>
      <vt:lpstr>Comparative genomics and proteomics</vt:lpstr>
      <vt:lpstr>clinker 2</vt:lpstr>
      <vt:lpstr>DiGAlign - Dynamic Genomic Alignment </vt:lpstr>
      <vt:lpstr>DiGAlign 2</vt:lpstr>
      <vt:lpstr>DiGAlign 3</vt:lpstr>
      <vt:lpstr>DiGAlign 4</vt:lpstr>
      <vt:lpstr>End of Part 3</vt:lpstr>
      <vt:lpstr>Supplementary File – Therapeutic Potential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Kropinski</dc:creator>
  <cp:lastModifiedBy>Andrew Kropinski</cp:lastModifiedBy>
  <cp:revision>120</cp:revision>
  <cp:lastPrinted>2025-03-16T20:51:07Z</cp:lastPrinted>
  <dcterms:created xsi:type="dcterms:W3CDTF">2025-02-06T15:48:50Z</dcterms:created>
  <dcterms:modified xsi:type="dcterms:W3CDTF">2025-03-20T13:52:01Z</dcterms:modified>
</cp:coreProperties>
</file>